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BC45C4-3D03-4A6A-B13F-15814FEFB2AC}"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C45C4-3D03-4A6A-B13F-15814FEFB2AC}"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C45C4-3D03-4A6A-B13F-15814FEFB2AC}"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C45C4-3D03-4A6A-B13F-15814FEFB2AC}"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BC45C4-3D03-4A6A-B13F-15814FEFB2AC}"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BC45C4-3D03-4A6A-B13F-15814FEFB2AC}"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BC45C4-3D03-4A6A-B13F-15814FEFB2AC}" type="datetimeFigureOut">
              <a:rPr lang="en-US" smtClean="0"/>
              <a:pPr/>
              <a:t>4/19/2024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BC45C4-3D03-4A6A-B13F-15814FEFB2AC}" type="datetimeFigureOut">
              <a:rPr lang="en-US" smtClean="0"/>
              <a:pPr/>
              <a:t>4/19/2024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BC45C4-3D03-4A6A-B13F-15814FEFB2AC}" type="datetimeFigureOut">
              <a:rPr lang="en-US" smtClean="0"/>
              <a:pPr/>
              <a:t>4/19/2024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C45C4-3D03-4A6A-B13F-15814FEFB2AC}"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C45C4-3D03-4A6A-B13F-15814FEFB2AC}"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530C4-C6C2-4315-84BB-AD14942EF8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C45C4-3D03-4A6A-B13F-15814FEFB2AC}" type="datetimeFigureOut">
              <a:rPr lang="en-US" smtClean="0"/>
              <a:pPr/>
              <a:t>4/19/2024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530C4-C6C2-4315-84BB-AD14942EF8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algn="ctr">
              <a:buNone/>
            </a:pPr>
            <a:r>
              <a:rPr lang="en-US" sz="4000" b="1" dirty="0" smtClean="0">
                <a:solidFill>
                  <a:srgbClr val="FF0000"/>
                </a:solidFill>
                <a:latin typeface="Algerian" pitchFamily="82" charset="0"/>
              </a:rPr>
              <a:t>Staffing</a:t>
            </a:r>
            <a:endParaRPr lang="en-US" sz="4000" b="1" dirty="0">
              <a:solidFill>
                <a:srgbClr val="FF0000"/>
              </a:solidFill>
              <a:latin typeface="Algerian" pitchFamily="82" charset="0"/>
            </a:endParaRPr>
          </a:p>
          <a:p>
            <a:pPr>
              <a:buNone/>
            </a:pPr>
            <a:r>
              <a:rPr lang="en-US" sz="2800" b="1" dirty="0">
                <a:latin typeface="Times New Roman" pitchFamily="18" charset="0"/>
                <a:cs typeface="Times New Roman" pitchFamily="18" charset="0"/>
              </a:rPr>
              <a:t>Chapter outline </a:t>
            </a:r>
            <a:endParaRPr lang="en-US" sz="2800" dirty="0">
              <a:latin typeface="Times New Roman" pitchFamily="18" charset="0"/>
              <a:cs typeface="Times New Roman" pitchFamily="18" charset="0"/>
            </a:endParaRPr>
          </a:p>
          <a:p>
            <a:pPr>
              <a:buNone/>
            </a:pPr>
            <a:r>
              <a:rPr lang="en-US" sz="2800" dirty="0" smtClean="0">
                <a:solidFill>
                  <a:srgbClr val="00B050"/>
                </a:solidFill>
                <a:latin typeface="Times New Roman" pitchFamily="18" charset="0"/>
                <a:cs typeface="Times New Roman" pitchFamily="18" charset="0"/>
              </a:rPr>
              <a:t>                        </a:t>
            </a:r>
            <a:r>
              <a:rPr lang="en-US" sz="2800" b="1" dirty="0">
                <a:solidFill>
                  <a:srgbClr val="00B050"/>
                </a:solidFill>
                <a:latin typeface="Times New Roman" pitchFamily="18" charset="0"/>
                <a:cs typeface="Times New Roman" pitchFamily="18" charset="0"/>
              </a:rPr>
              <a:t>1. Meaning and definition </a:t>
            </a:r>
          </a:p>
          <a:p>
            <a:pPr>
              <a:buNone/>
            </a:pPr>
            <a:r>
              <a:rPr lang="en-US" sz="2800" b="1" dirty="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2</a:t>
            </a:r>
            <a:r>
              <a:rPr lang="en-US" sz="2800" b="1" dirty="0">
                <a:solidFill>
                  <a:srgbClr val="00B050"/>
                </a:solidFill>
                <a:latin typeface="Times New Roman" pitchFamily="18" charset="0"/>
                <a:cs typeface="Times New Roman" pitchFamily="18" charset="0"/>
              </a:rPr>
              <a:t>. Importance </a:t>
            </a:r>
          </a:p>
          <a:p>
            <a:pPr>
              <a:buNone/>
            </a:pPr>
            <a:r>
              <a:rPr lang="en-US" sz="2800" b="1" dirty="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3</a:t>
            </a:r>
            <a:r>
              <a:rPr lang="en-US" sz="2800" b="1" dirty="0">
                <a:solidFill>
                  <a:srgbClr val="00B050"/>
                </a:solidFill>
                <a:latin typeface="Times New Roman" pitchFamily="18" charset="0"/>
                <a:cs typeface="Times New Roman" pitchFamily="18" charset="0"/>
              </a:rPr>
              <a:t>. Staff selection process </a:t>
            </a:r>
          </a:p>
          <a:p>
            <a:pPr>
              <a:buNone/>
            </a:pPr>
            <a:r>
              <a:rPr lang="en-US" sz="2800" b="1" dirty="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4. </a:t>
            </a:r>
            <a:r>
              <a:rPr lang="en-US" sz="2800" b="1" dirty="0">
                <a:solidFill>
                  <a:srgbClr val="00B050"/>
                </a:solidFill>
                <a:latin typeface="Times New Roman" pitchFamily="18" charset="0"/>
                <a:cs typeface="Times New Roman" pitchFamily="18" charset="0"/>
              </a:rPr>
              <a:t>Training and development </a:t>
            </a:r>
          </a:p>
          <a:p>
            <a:pPr>
              <a:buNone/>
            </a:pPr>
            <a:r>
              <a:rPr lang="en-US" sz="2800" b="1" dirty="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5</a:t>
            </a:r>
            <a:r>
              <a:rPr lang="en-US" sz="2800" b="1" dirty="0">
                <a:solidFill>
                  <a:srgbClr val="00B050"/>
                </a:solidFill>
                <a:latin typeface="Times New Roman" pitchFamily="18" charset="0"/>
                <a:cs typeface="Times New Roman" pitchFamily="18" charset="0"/>
              </a:rPr>
              <a:t>. Methods of training and </a:t>
            </a:r>
            <a:r>
              <a:rPr lang="en-US" sz="2800" b="1" dirty="0" smtClean="0">
                <a:solidFill>
                  <a:srgbClr val="00B050"/>
                </a:solidFill>
                <a:latin typeface="Times New Roman" pitchFamily="18" charset="0"/>
                <a:cs typeface="Times New Roman" pitchFamily="18" charset="0"/>
              </a:rPr>
              <a:t>development</a:t>
            </a:r>
          </a:p>
          <a:p>
            <a:pPr>
              <a:buNone/>
            </a:pPr>
            <a:r>
              <a:rPr lang="en-US" sz="2800" b="1" dirty="0" smtClean="0">
                <a:solidFill>
                  <a:srgbClr val="00B050"/>
                </a:solidFill>
                <a:latin typeface="Times New Roman" pitchFamily="18" charset="0"/>
                <a:cs typeface="Times New Roman" pitchFamily="18" charset="0"/>
              </a:rPr>
              <a:t>Prepared By </a:t>
            </a:r>
          </a:p>
          <a:p>
            <a:pPr>
              <a:spcBef>
                <a:spcPts val="0"/>
              </a:spcBef>
              <a:buNone/>
            </a:pPr>
            <a:r>
              <a:rPr lang="en-US" sz="2800" b="1" dirty="0" smtClean="0">
                <a:latin typeface="Times New Roman" pitchFamily="18" charset="0"/>
                <a:cs typeface="Times New Roman" pitchFamily="18" charset="0"/>
              </a:rPr>
              <a:t>Dr. S. </a:t>
            </a:r>
            <a:r>
              <a:rPr lang="en-US" sz="2800" b="1" dirty="0" err="1" smtClean="0">
                <a:latin typeface="Times New Roman" pitchFamily="18" charset="0"/>
                <a:cs typeface="Times New Roman" pitchFamily="18" charset="0"/>
              </a:rPr>
              <a:t>Gunakar</a:t>
            </a:r>
            <a:endParaRPr lang="en-US" sz="2800" b="1" dirty="0" smtClean="0">
              <a:latin typeface="Times New Roman" pitchFamily="18" charset="0"/>
              <a:cs typeface="Times New Roman" pitchFamily="18" charset="0"/>
            </a:endParaRPr>
          </a:p>
          <a:p>
            <a:pPr>
              <a:spcBef>
                <a:spcPts val="0"/>
              </a:spcBef>
              <a:buNone/>
            </a:pPr>
            <a:r>
              <a:rPr lang="en-US" sz="2800" b="1" dirty="0" smtClean="0">
                <a:latin typeface="Times New Roman" pitchFamily="18" charset="0"/>
                <a:cs typeface="Times New Roman" pitchFamily="18" charset="0"/>
              </a:rPr>
              <a:t>Department of Commerce</a:t>
            </a:r>
          </a:p>
          <a:p>
            <a:pPr>
              <a:spcBef>
                <a:spcPts val="0"/>
              </a:spcBef>
              <a:buNone/>
            </a:pPr>
            <a:r>
              <a:rPr lang="en-US" sz="2800" b="1" dirty="0" err="1" smtClean="0">
                <a:latin typeface="Times New Roman" pitchFamily="18" charset="0"/>
                <a:cs typeface="Times New Roman" pitchFamily="18" charset="0"/>
              </a:rPr>
              <a:t>Pompei</a:t>
            </a:r>
            <a:r>
              <a:rPr lang="en-US" sz="2800" b="1" dirty="0" smtClean="0">
                <a:latin typeface="Times New Roman" pitchFamily="18" charset="0"/>
                <a:cs typeface="Times New Roman" pitchFamily="18" charset="0"/>
              </a:rPr>
              <a:t> College, </a:t>
            </a:r>
            <a:r>
              <a:rPr lang="en-US" sz="2800" b="1" dirty="0" err="1" smtClean="0">
                <a:latin typeface="Times New Roman" pitchFamily="18" charset="0"/>
                <a:cs typeface="Times New Roman" pitchFamily="18" charset="0"/>
              </a:rPr>
              <a:t>Aikala</a:t>
            </a:r>
            <a:endParaRPr lang="en-US" sz="2800" b="1" dirty="0" smtClean="0">
              <a:latin typeface="Times New Roman" pitchFamily="18" charset="0"/>
              <a:cs typeface="Times New Roman" pitchFamily="18" charset="0"/>
            </a:endParaRPr>
          </a:p>
          <a:p>
            <a:pPr>
              <a:buNone/>
            </a:pPr>
            <a:endParaRPr lang="en-US" sz="3600" b="1" dirty="0">
              <a:solidFill>
                <a:srgbClr val="00B05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fontScale="85000" lnSpcReduction="10000"/>
          </a:bodyPr>
          <a:lstStyle/>
          <a:p>
            <a:pPr algn="just">
              <a:buNone/>
            </a:pPr>
            <a:r>
              <a:rPr lang="en-US" dirty="0" smtClean="0">
                <a:latin typeface="Times New Roman" pitchFamily="18" charset="0"/>
                <a:cs typeface="Times New Roman" pitchFamily="18" charset="0"/>
              </a:rPr>
              <a:t>In the external sources of recruitment a vast mass of skilled, semi skilled and unskilled people are recruited from the outside of the organization.</a:t>
            </a:r>
          </a:p>
          <a:p>
            <a:pPr algn="just">
              <a:buNone/>
            </a:pPr>
            <a:r>
              <a:rPr lang="en-US" b="1" dirty="0" smtClean="0">
                <a:solidFill>
                  <a:srgbClr val="FF0000"/>
                </a:solidFill>
              </a:rPr>
              <a:t>Advantages of  Internal recruitment offers </a:t>
            </a:r>
            <a:r>
              <a:rPr lang="en-US" dirty="0" smtClean="0"/>
              <a:t>the following advantages.</a:t>
            </a:r>
          </a:p>
          <a:p>
            <a:pPr algn="just">
              <a:buNone/>
            </a:pPr>
            <a:r>
              <a:rPr lang="en-US" b="1" dirty="0" smtClean="0"/>
              <a:t>a. Familiarity with own employees:</a:t>
            </a:r>
            <a:r>
              <a:rPr lang="en-US" dirty="0" smtClean="0"/>
              <a:t> The organization has more knowledge and familiarity with the strengths and weakness of its own employee than of unknown outsiders. </a:t>
            </a:r>
          </a:p>
          <a:p>
            <a:pPr algn="just">
              <a:buNone/>
            </a:pPr>
            <a:r>
              <a:rPr lang="en-US" dirty="0" smtClean="0"/>
              <a:t>b</a:t>
            </a:r>
            <a:r>
              <a:rPr lang="en-US" b="1" dirty="0" smtClean="0"/>
              <a:t>. Better use of the talents:</a:t>
            </a:r>
            <a:r>
              <a:rPr lang="en-US" dirty="0" smtClean="0"/>
              <a:t> The policy of internal recruitment provides opportunity to the organization to make a better use of the talents internally available and to develop them further.</a:t>
            </a:r>
          </a:p>
          <a:p>
            <a:pPr algn="just">
              <a:buNone/>
            </a:pPr>
            <a:r>
              <a:rPr lang="en-US" b="1" dirty="0" smtClean="0"/>
              <a:t>C. Inexpensive Recruitment:</a:t>
            </a:r>
            <a:r>
              <a:rPr lang="en-US" dirty="0" smtClean="0"/>
              <a:t> Internal recruitment is inexpensive. The organization does not have to spend much efforts, time and money to locate possible candidates and to attract their applications</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629400"/>
          </a:xfrm>
        </p:spPr>
        <p:txBody>
          <a:bodyPr>
            <a:normAutofit fontScale="92500" lnSpcReduction="10000"/>
          </a:bodyPr>
          <a:lstStyle/>
          <a:p>
            <a:pPr algn="just">
              <a:buNone/>
            </a:pPr>
            <a:r>
              <a:rPr lang="en-US" b="1" dirty="0" smtClean="0"/>
              <a:t>d</a:t>
            </a:r>
            <a:r>
              <a:rPr lang="en-US" b="1" dirty="0" smtClean="0">
                <a:latin typeface="Times New Roman" pitchFamily="18" charset="0"/>
                <a:cs typeface="Times New Roman" pitchFamily="18" charset="0"/>
              </a:rPr>
              <a:t>. Improve the morale:</a:t>
            </a:r>
            <a:r>
              <a:rPr lang="en-US" dirty="0" smtClean="0">
                <a:latin typeface="Times New Roman" pitchFamily="18" charset="0"/>
                <a:cs typeface="Times New Roman" pitchFamily="18" charset="0"/>
              </a:rPr>
              <a:t> In this process employees are sure that they would be preferred over the outside competitors. This feeling helps in boosting the morale of the employees.</a:t>
            </a:r>
          </a:p>
          <a:p>
            <a:pPr algn="just">
              <a:buNone/>
            </a:pPr>
            <a:r>
              <a:rPr lang="en-US" b="1" dirty="0" smtClean="0">
                <a:latin typeface="Times New Roman" pitchFamily="18" charset="0"/>
                <a:cs typeface="Times New Roman" pitchFamily="18" charset="0"/>
              </a:rPr>
              <a:t>e. A Source of motivation:</a:t>
            </a:r>
            <a:r>
              <a:rPr lang="en-US" dirty="0" smtClean="0">
                <a:latin typeface="Times New Roman" pitchFamily="18" charset="0"/>
                <a:cs typeface="Times New Roman" pitchFamily="18" charset="0"/>
              </a:rPr>
              <a:t> The opportunity of promotion implicit in internal recruitment is a source of motivation for employee to improve their career and income levels.</a:t>
            </a:r>
          </a:p>
          <a:p>
            <a:pPr algn="just">
              <a:buNone/>
            </a:pPr>
            <a:r>
              <a:rPr lang="en-US" b="1" dirty="0" smtClean="0">
                <a:solidFill>
                  <a:srgbClr val="7030A0"/>
                </a:solidFill>
                <a:latin typeface="Times New Roman" pitchFamily="18" charset="0"/>
                <a:cs typeface="Times New Roman" pitchFamily="18" charset="0"/>
              </a:rPr>
              <a:t>Limitations:</a:t>
            </a:r>
            <a:endParaRPr lang="en-US" dirty="0" smtClean="0">
              <a:solidFill>
                <a:srgbClr val="7030A0"/>
              </a:solidFill>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1. Restricts the option:</a:t>
            </a:r>
            <a:r>
              <a:rPr lang="en-US" dirty="0" smtClean="0">
                <a:latin typeface="Times New Roman" pitchFamily="18" charset="0"/>
                <a:cs typeface="Times New Roman" pitchFamily="18" charset="0"/>
              </a:rPr>
              <a:t> It restricts the option of the organization for tapping the talent available in the vast outside employment market. Internal recruitment means in breeding which is not healthy for the future of the organization. It prevents infusion of new blood into the organization.</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858000"/>
          </a:xfrm>
        </p:spPr>
        <p:txBody>
          <a:bodyPr>
            <a:normAutofit fontScale="92500" lnSpcReduction="10000"/>
          </a:bodyPr>
          <a:lstStyle/>
          <a:p>
            <a:pPr algn="just">
              <a:buNone/>
            </a:pPr>
            <a:r>
              <a:rPr lang="en-US" b="1" dirty="0" smtClean="0"/>
              <a:t>2. </a:t>
            </a:r>
            <a:r>
              <a:rPr lang="en-US" b="1" dirty="0" smtClean="0">
                <a:latin typeface="Times New Roman" pitchFamily="18" charset="0"/>
                <a:cs typeface="Times New Roman" pitchFamily="18" charset="0"/>
              </a:rPr>
              <a:t>Lack of availability of suitable candidate: </a:t>
            </a:r>
            <a:r>
              <a:rPr lang="en-US" dirty="0" smtClean="0">
                <a:latin typeface="Times New Roman" pitchFamily="18" charset="0"/>
                <a:cs typeface="Times New Roman" pitchFamily="18" charset="0"/>
              </a:rPr>
              <a:t>Suitable candidate may not be available internally. In such situation the organization may have to compromise its quality recruitment for the jobs positions by taking mediocre people from within.</a:t>
            </a:r>
          </a:p>
          <a:p>
            <a:pPr algn="just">
              <a:buNone/>
            </a:pPr>
            <a:r>
              <a:rPr lang="en-US" b="1" dirty="0" smtClean="0">
                <a:latin typeface="Times New Roman" pitchFamily="18" charset="0"/>
                <a:cs typeface="Times New Roman" pitchFamily="18" charset="0"/>
              </a:rPr>
              <a:t>3. Discourage competition:</a:t>
            </a:r>
            <a:r>
              <a:rPr lang="en-US" dirty="0" smtClean="0">
                <a:latin typeface="Times New Roman" pitchFamily="18" charset="0"/>
                <a:cs typeface="Times New Roman" pitchFamily="18" charset="0"/>
              </a:rPr>
              <a:t> In this process internal candidates are protected from the element of competition from outside candidates.</a:t>
            </a:r>
          </a:p>
          <a:p>
            <a:pPr algn="just">
              <a:buNone/>
            </a:pPr>
            <a:r>
              <a:rPr lang="en-US" b="1" dirty="0" smtClean="0">
                <a:latin typeface="Times New Roman" pitchFamily="18" charset="0"/>
                <a:cs typeface="Times New Roman" pitchFamily="18" charset="0"/>
              </a:rPr>
              <a:t>4. Create controversies: </a:t>
            </a:r>
            <a:r>
              <a:rPr lang="en-US" dirty="0" smtClean="0">
                <a:latin typeface="Times New Roman" pitchFamily="18" charset="0"/>
                <a:cs typeface="Times New Roman" pitchFamily="18" charset="0"/>
              </a:rPr>
              <a:t>Conflicts and controversies are likely to arise among the internal employees who desire promotion whether or not they deserve it. </a:t>
            </a:r>
          </a:p>
          <a:p>
            <a:pPr algn="just">
              <a:buNone/>
            </a:pPr>
            <a:r>
              <a:rPr lang="en-US" b="1" dirty="0" smtClean="0">
                <a:latin typeface="Times New Roman" pitchFamily="18" charset="0"/>
                <a:cs typeface="Times New Roman" pitchFamily="18" charset="0"/>
              </a:rPr>
              <a:t>5. Stagnation of skills:</a:t>
            </a:r>
            <a:r>
              <a:rPr lang="en-US" dirty="0" smtClean="0">
                <a:latin typeface="Times New Roman" pitchFamily="18" charset="0"/>
                <a:cs typeface="Times New Roman" pitchFamily="18" charset="0"/>
              </a:rPr>
              <a:t> In the long run the skill of internal employees may become stagnant or obsolete which decreases the productivity and efficiency of the organization. </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a:bodyPr>
          <a:lstStyle/>
          <a:p>
            <a:pPr>
              <a:buNone/>
            </a:pPr>
            <a:r>
              <a:rPr lang="en-US" b="1" dirty="0" smtClean="0"/>
              <a:t>External sources</a:t>
            </a:r>
            <a:endParaRPr lang="en-US" dirty="0" smtClean="0"/>
          </a:p>
          <a:p>
            <a:pPr>
              <a:buNone/>
            </a:pPr>
            <a:r>
              <a:rPr lang="en-US" dirty="0" smtClean="0"/>
              <a:t>The main sources of external recruitment are </a:t>
            </a:r>
          </a:p>
          <a:p>
            <a:pPr lvl="0">
              <a:buFont typeface="Wingdings" pitchFamily="2" charset="2"/>
              <a:buChar char="v"/>
            </a:pPr>
            <a:r>
              <a:rPr lang="en-US" dirty="0" smtClean="0">
                <a:latin typeface="Times New Roman" pitchFamily="18" charset="0"/>
                <a:cs typeface="Times New Roman" pitchFamily="18" charset="0"/>
              </a:rPr>
              <a:t>Advertising is news papers and journals</a:t>
            </a:r>
          </a:p>
          <a:p>
            <a:pPr lvl="0">
              <a:buFont typeface="Wingdings" pitchFamily="2" charset="2"/>
              <a:buChar char="v"/>
            </a:pPr>
            <a:r>
              <a:rPr lang="en-US" dirty="0" smtClean="0">
                <a:latin typeface="Times New Roman" pitchFamily="18" charset="0"/>
                <a:cs typeface="Times New Roman" pitchFamily="18" charset="0"/>
              </a:rPr>
              <a:t>Public employment agencies set up by the government</a:t>
            </a:r>
          </a:p>
          <a:p>
            <a:pPr lvl="0">
              <a:buFont typeface="Wingdings" pitchFamily="2" charset="2"/>
              <a:buChar char="v"/>
            </a:pPr>
            <a:r>
              <a:rPr lang="en-US" dirty="0" smtClean="0">
                <a:latin typeface="Times New Roman" pitchFamily="18" charset="0"/>
                <a:cs typeface="Times New Roman" pitchFamily="18" charset="0"/>
              </a:rPr>
              <a:t>Private employment agencies</a:t>
            </a:r>
          </a:p>
          <a:p>
            <a:pPr lvl="0">
              <a:buFont typeface="Wingdings" pitchFamily="2" charset="2"/>
              <a:buChar char="v"/>
            </a:pP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unions</a:t>
            </a:r>
          </a:p>
          <a:p>
            <a:pPr lvl="0">
              <a:buFont typeface="Wingdings" pitchFamily="2" charset="2"/>
              <a:buChar char="v"/>
            </a:pPr>
            <a:r>
              <a:rPr lang="en-US" dirty="0" smtClean="0">
                <a:latin typeface="Times New Roman" pitchFamily="18" charset="0"/>
                <a:cs typeface="Times New Roman" pitchFamily="18" charset="0"/>
              </a:rPr>
              <a:t>Educational institutions </a:t>
            </a:r>
          </a:p>
          <a:p>
            <a:pPr lvl="0">
              <a:buFont typeface="Wingdings" pitchFamily="2" charset="2"/>
              <a:buChar char="v"/>
            </a:pPr>
            <a:r>
              <a:rPr lang="en-US" dirty="0" smtClean="0">
                <a:latin typeface="Times New Roman" pitchFamily="18" charset="0"/>
                <a:cs typeface="Times New Roman" pitchFamily="18" charset="0"/>
              </a:rPr>
              <a:t>Professional associations</a:t>
            </a:r>
          </a:p>
          <a:p>
            <a:pPr lvl="0">
              <a:buFont typeface="Wingdings" pitchFamily="2" charset="2"/>
              <a:buChar char="v"/>
            </a:pPr>
            <a:r>
              <a:rPr lang="en-US" dirty="0" smtClean="0">
                <a:latin typeface="Times New Roman" pitchFamily="18" charset="0"/>
                <a:cs typeface="Times New Roman" pitchFamily="18" charset="0"/>
              </a:rPr>
              <a:t>Leasing</a:t>
            </a:r>
          </a:p>
          <a:p>
            <a:pPr lvl="0">
              <a:buFont typeface="Wingdings" pitchFamily="2" charset="2"/>
              <a:buChar char="v"/>
            </a:pPr>
            <a:r>
              <a:rPr lang="en-US" dirty="0" smtClean="0">
                <a:latin typeface="Times New Roman" pitchFamily="18" charset="0"/>
                <a:cs typeface="Times New Roman" pitchFamily="18" charset="0"/>
              </a:rPr>
              <a:t>Former employees</a:t>
            </a:r>
          </a:p>
          <a:p>
            <a:pPr lvl="0">
              <a:buFont typeface="Wingdings" pitchFamily="2" charset="2"/>
              <a:buChar char="v"/>
            </a:pPr>
            <a:r>
              <a:rPr lang="en-US" dirty="0" smtClean="0">
                <a:latin typeface="Times New Roman" pitchFamily="18" charset="0"/>
                <a:cs typeface="Times New Roman" pitchFamily="18" charset="0"/>
              </a:rPr>
              <a:t>Gate hiring-  selecting people who approach on their own for employment in the organization</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pPr>
              <a:buNone/>
            </a:pPr>
            <a:r>
              <a:rPr lang="en-US" sz="3600" b="1" dirty="0" smtClean="0">
                <a:solidFill>
                  <a:srgbClr val="FF0000"/>
                </a:solidFill>
              </a:rPr>
              <a:t>Advantages </a:t>
            </a:r>
            <a:endParaRPr lang="en-US" sz="3600" dirty="0" smtClean="0">
              <a:solidFill>
                <a:srgbClr val="FF0000"/>
              </a:solidFill>
            </a:endParaRPr>
          </a:p>
          <a:p>
            <a:pPr algn="just">
              <a:buNone/>
            </a:pPr>
            <a:r>
              <a:rPr lang="en-US" b="1" dirty="0" smtClean="0">
                <a:latin typeface="Times New Roman" pitchFamily="18" charset="0"/>
                <a:cs typeface="Times New Roman" pitchFamily="18" charset="0"/>
              </a:rPr>
              <a:t>1 Wide choice:</a:t>
            </a:r>
            <a:r>
              <a:rPr lang="en-US" dirty="0" smtClean="0">
                <a:latin typeface="Times New Roman" pitchFamily="18" charset="0"/>
                <a:cs typeface="Times New Roman" pitchFamily="18" charset="0"/>
              </a:rPr>
              <a:t> The enterprise can choose the best personnel from among a large number of applicants.</a:t>
            </a:r>
          </a:p>
          <a:p>
            <a:pPr algn="just">
              <a:buNone/>
            </a:pPr>
            <a:r>
              <a:rPr lang="en-US" b="1" dirty="0" smtClean="0">
                <a:latin typeface="Times New Roman" pitchFamily="18" charset="0"/>
                <a:cs typeface="Times New Roman" pitchFamily="18" charset="0"/>
              </a:rPr>
              <a:t>2. Availability of talented candidate</a:t>
            </a:r>
            <a:r>
              <a:rPr lang="en-US" dirty="0" smtClean="0">
                <a:latin typeface="Times New Roman" pitchFamily="18" charset="0"/>
                <a:cs typeface="Times New Roman" pitchFamily="18" charset="0"/>
              </a:rPr>
              <a:t>s: The organization can expect to get talented candidates from outside.</a:t>
            </a:r>
          </a:p>
          <a:p>
            <a:pPr algn="just">
              <a:buNone/>
            </a:pPr>
            <a:r>
              <a:rPr lang="en-US" b="1" dirty="0" smtClean="0">
                <a:latin typeface="Times New Roman" pitchFamily="18" charset="0"/>
                <a:cs typeface="Times New Roman" pitchFamily="18" charset="0"/>
              </a:rPr>
              <a:t>3. Opportunity to select the best candidates: </a:t>
            </a:r>
            <a:r>
              <a:rPr lang="en-US" dirty="0" smtClean="0">
                <a:latin typeface="Times New Roman" pitchFamily="18" charset="0"/>
                <a:cs typeface="Times New Roman" pitchFamily="18" charset="0"/>
              </a:rPr>
              <a:t>The organization can pick up the best candidate for the jobs.</a:t>
            </a:r>
          </a:p>
          <a:p>
            <a:pPr algn="just">
              <a:buNone/>
            </a:pPr>
            <a:r>
              <a:rPr lang="en-US" dirty="0" smtClean="0">
                <a:latin typeface="Times New Roman" pitchFamily="18" charset="0"/>
                <a:cs typeface="Times New Roman" pitchFamily="18" charset="0"/>
              </a:rPr>
              <a:t>4.Useful to fill up managerial positions which require technical and professional qualifications.</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lstStyle/>
          <a:p>
            <a:pPr>
              <a:buNone/>
            </a:pPr>
            <a:r>
              <a:rPr lang="en-US" sz="3600" b="1" dirty="0" smtClean="0">
                <a:solidFill>
                  <a:srgbClr val="FF0000"/>
                </a:solidFill>
              </a:rPr>
              <a:t>DEMERITS:</a:t>
            </a:r>
            <a:endParaRPr lang="en-US" sz="3600" dirty="0" smtClean="0">
              <a:solidFill>
                <a:srgbClr val="FF0000"/>
              </a:solidFill>
            </a:endParaRPr>
          </a:p>
          <a:p>
            <a:pPr algn="just">
              <a:buNone/>
            </a:pPr>
            <a:r>
              <a:rPr lang="en-US" sz="3600" dirty="0" smtClean="0">
                <a:latin typeface="Times New Roman" pitchFamily="18" charset="0"/>
                <a:cs typeface="Times New Roman" pitchFamily="18" charset="0"/>
              </a:rPr>
              <a:t>1. Expensive &amp;time consuming </a:t>
            </a:r>
          </a:p>
          <a:p>
            <a:pPr algn="just">
              <a:buNone/>
            </a:pPr>
            <a:r>
              <a:rPr lang="en-US" sz="3600" dirty="0" smtClean="0">
                <a:latin typeface="Times New Roman" pitchFamily="18" charset="0"/>
                <a:cs typeface="Times New Roman" pitchFamily="18" charset="0"/>
              </a:rPr>
              <a:t>2.Generates feeling of discontent &amp;frustration among existing employees.</a:t>
            </a:r>
          </a:p>
          <a:p>
            <a:pPr algn="just">
              <a:buNone/>
            </a:pPr>
            <a:r>
              <a:rPr lang="en-US" sz="3600" dirty="0" smtClean="0">
                <a:latin typeface="Times New Roman" pitchFamily="18" charset="0"/>
                <a:cs typeface="Times New Roman" pitchFamily="18" charset="0"/>
              </a:rPr>
              <a:t>3. Candidate chosen from outside may fail to adjust themselves to new environment. They may be irritated, quarrelsome or suspicious. They may have to be terminal &amp;replaced.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fontScale="92500" lnSpcReduction="20000"/>
          </a:bodyPr>
          <a:lstStyle/>
          <a:p>
            <a:pPr>
              <a:buNone/>
            </a:pPr>
            <a:r>
              <a:rPr lang="en-US" b="1" dirty="0" smtClean="0"/>
              <a:t>SELECTION:</a:t>
            </a:r>
            <a:endParaRPr lang="en-US" dirty="0" smtClean="0"/>
          </a:p>
          <a:p>
            <a:pPr>
              <a:buNone/>
            </a:pPr>
            <a:r>
              <a:rPr lang="en-US" b="1" dirty="0" smtClean="0"/>
              <a:t>Meaning:</a:t>
            </a:r>
            <a:r>
              <a:rPr lang="en-US" dirty="0" smtClean="0"/>
              <a:t> Selection is the process of choosing the most suitable candidates from applicants for the various jobs.</a:t>
            </a:r>
          </a:p>
          <a:p>
            <a:pPr algn="just">
              <a:buFont typeface="Wingdings" pitchFamily="2" charset="2"/>
              <a:buChar char="q"/>
            </a:pPr>
            <a:r>
              <a:rPr lang="en-US" dirty="0" smtClean="0"/>
              <a:t> </a:t>
            </a:r>
            <a:r>
              <a:rPr lang="en-US" sz="3500" dirty="0" smtClean="0"/>
              <a:t>It follows recruitment.</a:t>
            </a:r>
          </a:p>
          <a:p>
            <a:pPr algn="just">
              <a:buFont typeface="Wingdings" pitchFamily="2" charset="2"/>
              <a:buChar char="q"/>
            </a:pPr>
            <a:r>
              <a:rPr lang="en-US" sz="3500" dirty="0" smtClean="0"/>
              <a:t> It divides the candidates for employment in to two categories- namely those who will be offered employment and those who will not be. </a:t>
            </a:r>
          </a:p>
          <a:p>
            <a:pPr algn="just">
              <a:buFont typeface="Wingdings" pitchFamily="2" charset="2"/>
              <a:buChar char="q"/>
            </a:pPr>
            <a:r>
              <a:rPr lang="en-US" sz="3500" dirty="0" smtClean="0"/>
              <a:t>Negative process because it involves rejection of unsuitable candidates. </a:t>
            </a:r>
          </a:p>
          <a:p>
            <a:pPr algn="just">
              <a:buFont typeface="Wingdings" pitchFamily="2" charset="2"/>
              <a:buChar char="q"/>
            </a:pPr>
            <a:r>
              <a:rPr lang="en-US" sz="3500" dirty="0" smtClean="0"/>
              <a:t>objective of selection is to appoint those individuals who are best qualified for employment and place them in jobs for which they are suited</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fontScale="92500" lnSpcReduction="20000"/>
          </a:bodyPr>
          <a:lstStyle/>
          <a:p>
            <a:pPr algn="just">
              <a:buNone/>
            </a:pPr>
            <a:r>
              <a:rPr lang="en-US" sz="3800" b="1" dirty="0" smtClean="0">
                <a:solidFill>
                  <a:srgbClr val="FF0000"/>
                </a:solidFill>
              </a:rPr>
              <a:t>Stages in selection procedure:</a:t>
            </a:r>
            <a:endParaRPr lang="en-US" sz="3800" dirty="0" smtClean="0">
              <a:solidFill>
                <a:srgbClr val="FF0000"/>
              </a:solidFill>
            </a:endParaRPr>
          </a:p>
          <a:p>
            <a:pPr algn="just">
              <a:buNone/>
            </a:pPr>
            <a:r>
              <a:rPr lang="en-US" dirty="0" smtClean="0"/>
              <a:t>There are no standard procedures to select different types of employees or to be adopted by all concerns. In practice, selection procedure differs from job to job and from organization to organization. In some cases, selection is a very simple and one-step process. But in many cases, it is quite complex and time consuming. </a:t>
            </a:r>
            <a:r>
              <a:rPr lang="en-US" b="1" dirty="0" smtClean="0">
                <a:solidFill>
                  <a:srgbClr val="00B0F0"/>
                </a:solidFill>
              </a:rPr>
              <a:t>The main steps are-</a:t>
            </a:r>
          </a:p>
          <a:p>
            <a:pPr lvl="0"/>
            <a:r>
              <a:rPr lang="en-US" dirty="0" smtClean="0"/>
              <a:t>Preliminary interview.</a:t>
            </a:r>
          </a:p>
          <a:p>
            <a:pPr lvl="0"/>
            <a:r>
              <a:rPr lang="en-US" dirty="0" smtClean="0"/>
              <a:t>Application blank.</a:t>
            </a:r>
          </a:p>
          <a:p>
            <a:pPr lvl="0"/>
            <a:r>
              <a:rPr lang="en-US" dirty="0" smtClean="0"/>
              <a:t>Selection tests.</a:t>
            </a:r>
          </a:p>
          <a:p>
            <a:pPr lvl="0"/>
            <a:r>
              <a:rPr lang="en-US" dirty="0" smtClean="0"/>
              <a:t>Reference checking.</a:t>
            </a:r>
          </a:p>
          <a:p>
            <a:pPr lvl="0"/>
            <a:r>
              <a:rPr lang="en-US" dirty="0" smtClean="0"/>
              <a:t>Physical examination.</a:t>
            </a:r>
          </a:p>
          <a:p>
            <a:pPr lvl="0"/>
            <a:r>
              <a:rPr lang="en-US" dirty="0" smtClean="0"/>
              <a:t>Interview.</a:t>
            </a:r>
          </a:p>
          <a:p>
            <a:pPr lvl="0"/>
            <a:r>
              <a:rPr lang="en-US" dirty="0" smtClean="0"/>
              <a:t>Final selection and job offer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lnSpcReduction="10000"/>
          </a:bodyPr>
          <a:lstStyle/>
          <a:p>
            <a:pPr lvl="0">
              <a:buNone/>
            </a:pPr>
            <a:r>
              <a:rPr lang="en-US" b="1" dirty="0" smtClean="0"/>
              <a:t>Preliminary interview:</a:t>
            </a:r>
            <a:endParaRPr lang="en-US" dirty="0" smtClean="0"/>
          </a:p>
          <a:p>
            <a:pPr algn="just">
              <a:buNone/>
            </a:pPr>
            <a:r>
              <a:rPr lang="en-US" dirty="0" smtClean="0"/>
              <a:t> This is done to eliminate the totally unsuitable candidates and to reduce overall cost of selection. It is generally brief and may take place across the counter in the employment office of the company. In this process, applicant is informed about the nature of the post, qualifications, work experience, age etc required by a candidate, conditions under which worker has to work. Questions will be on salary expected; willingness to work over time, willingness to work in night shift etc, candidates who pass preliminary interview will be given blank application form to fill up.</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248400"/>
          </a:xfrm>
        </p:spPr>
        <p:txBody>
          <a:bodyPr>
            <a:normAutofit fontScale="92500" lnSpcReduction="10000"/>
          </a:bodyPr>
          <a:lstStyle/>
          <a:p>
            <a:pPr algn="just">
              <a:buNone/>
            </a:pPr>
            <a:r>
              <a:rPr lang="en-US" b="1" dirty="0" smtClean="0"/>
              <a:t>2. Application blank:</a:t>
            </a:r>
            <a:r>
              <a:rPr lang="en-US" dirty="0" smtClean="0"/>
              <a:t> The application blank is a personal history questionnaire to be written by applicants in their own handwriting. Application form contains information regarding (a) personal history- name, date of birth, sex, marital status, nationality etc. of the candidate (b) educational qualifications (c) job experience (d) references (e) salary expected.etc. The applications of candidates provide the basis for further analysis and examination of their suitability. During the course of scrutinizing applications with inaccurate information will be rejected. Applicants who have provided all required information in the application from are called for written and psychological tests.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477000"/>
          </a:xfrm>
        </p:spPr>
        <p:txBody>
          <a:bodyPr>
            <a:normAutofit fontScale="85000" lnSpcReduction="20000"/>
          </a:bodyPr>
          <a:lstStyle/>
          <a:p>
            <a:pPr algn="just">
              <a:buNone/>
            </a:pPr>
            <a:r>
              <a:rPr lang="en-US" sz="4200" b="1" dirty="0">
                <a:solidFill>
                  <a:srgbClr val="FF0000"/>
                </a:solidFill>
              </a:rPr>
              <a:t>Meaning:</a:t>
            </a:r>
            <a:r>
              <a:rPr lang="en-US" sz="4200" dirty="0">
                <a:solidFill>
                  <a:srgbClr val="FF0000"/>
                </a:solidFill>
              </a:rPr>
              <a:t> </a:t>
            </a:r>
            <a:r>
              <a:rPr lang="en-US" sz="3500" dirty="0">
                <a:latin typeface="Times New Roman" pitchFamily="18" charset="0"/>
                <a:cs typeface="Times New Roman" pitchFamily="18" charset="0"/>
              </a:rPr>
              <a:t>Staffing is a managerial function of employing and developing human resources for carrying out the various managerial and non-managerial activities in the organization. </a:t>
            </a:r>
          </a:p>
          <a:p>
            <a:pPr>
              <a:buNone/>
            </a:pPr>
            <a:r>
              <a:rPr lang="en-US" sz="3500" b="1" dirty="0" smtClean="0">
                <a:latin typeface="Times New Roman" pitchFamily="18" charset="0"/>
                <a:cs typeface="Times New Roman" pitchFamily="18" charset="0"/>
              </a:rPr>
              <a:t> </a:t>
            </a:r>
            <a:r>
              <a:rPr lang="en-US" sz="3500" b="1" dirty="0">
                <a:solidFill>
                  <a:srgbClr val="7030A0"/>
                </a:solidFill>
                <a:latin typeface="Times New Roman" pitchFamily="18" charset="0"/>
                <a:cs typeface="Times New Roman" pitchFamily="18" charset="0"/>
              </a:rPr>
              <a:t>The staffing function includes-</a:t>
            </a:r>
            <a:endParaRPr lang="en-US" sz="3500" dirty="0">
              <a:solidFill>
                <a:srgbClr val="7030A0"/>
              </a:solidFill>
              <a:latin typeface="Times New Roman" pitchFamily="18" charset="0"/>
              <a:cs typeface="Times New Roman" pitchFamily="18" charset="0"/>
            </a:endParaRPr>
          </a:p>
          <a:p>
            <a:pPr>
              <a:buNone/>
            </a:pPr>
            <a:r>
              <a:rPr lang="en-US" sz="3500" dirty="0">
                <a:latin typeface="Times New Roman" pitchFamily="18" charset="0"/>
                <a:cs typeface="Times New Roman" pitchFamily="18" charset="0"/>
              </a:rPr>
              <a:t>		1. Manpower- human resources planning </a:t>
            </a:r>
          </a:p>
          <a:p>
            <a:pPr>
              <a:buNone/>
            </a:pPr>
            <a:r>
              <a:rPr lang="en-US" sz="3500" dirty="0">
                <a:latin typeface="Times New Roman" pitchFamily="18" charset="0"/>
                <a:cs typeface="Times New Roman" pitchFamily="18" charset="0"/>
              </a:rPr>
              <a:t>		2. Recruitment </a:t>
            </a:r>
          </a:p>
          <a:p>
            <a:pPr>
              <a:buNone/>
            </a:pPr>
            <a:r>
              <a:rPr lang="en-US" sz="3500" dirty="0">
                <a:latin typeface="Times New Roman" pitchFamily="18" charset="0"/>
                <a:cs typeface="Times New Roman" pitchFamily="18" charset="0"/>
              </a:rPr>
              <a:t>		3. Selection </a:t>
            </a:r>
          </a:p>
          <a:p>
            <a:pPr>
              <a:buNone/>
            </a:pPr>
            <a:r>
              <a:rPr lang="en-US" sz="3500" dirty="0">
                <a:latin typeface="Times New Roman" pitchFamily="18" charset="0"/>
                <a:cs typeface="Times New Roman" pitchFamily="18" charset="0"/>
              </a:rPr>
              <a:t>		4. Placement </a:t>
            </a:r>
          </a:p>
          <a:p>
            <a:pPr>
              <a:buNone/>
            </a:pPr>
            <a:r>
              <a:rPr lang="en-US" sz="3500" dirty="0">
                <a:latin typeface="Times New Roman" pitchFamily="18" charset="0"/>
                <a:cs typeface="Times New Roman" pitchFamily="18" charset="0"/>
              </a:rPr>
              <a:t>		5. Training &amp; development </a:t>
            </a:r>
          </a:p>
          <a:p>
            <a:pPr>
              <a:buNone/>
            </a:pPr>
            <a:r>
              <a:rPr lang="en-US" sz="3500" dirty="0">
                <a:latin typeface="Times New Roman" pitchFamily="18" charset="0"/>
                <a:cs typeface="Times New Roman" pitchFamily="18" charset="0"/>
              </a:rPr>
              <a:t>		6. Remuneration </a:t>
            </a:r>
          </a:p>
          <a:p>
            <a:pPr>
              <a:buNone/>
            </a:pPr>
            <a:r>
              <a:rPr lang="en-US" sz="3500" dirty="0">
                <a:latin typeface="Times New Roman" pitchFamily="18" charset="0"/>
                <a:cs typeface="Times New Roman" pitchFamily="18" charset="0"/>
              </a:rPr>
              <a:t>		7. Performance appraisal </a:t>
            </a:r>
          </a:p>
          <a:p>
            <a:pPr>
              <a:buNone/>
            </a:pPr>
            <a:r>
              <a:rPr lang="en-US" sz="3500" dirty="0">
                <a:latin typeface="Times New Roman" pitchFamily="18" charset="0"/>
                <a:cs typeface="Times New Roman" pitchFamily="18" charset="0"/>
              </a:rPr>
              <a:t> 		8. Promotion </a:t>
            </a:r>
          </a:p>
          <a:p>
            <a:pPr>
              <a:buNone/>
            </a:pPr>
            <a:r>
              <a:rPr lang="en-US" sz="3500" dirty="0">
                <a:latin typeface="Times New Roman" pitchFamily="18" charset="0"/>
                <a:cs typeface="Times New Roman" pitchFamily="18" charset="0"/>
              </a:rPr>
              <a:t>		10. Transfer </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629400"/>
          </a:xfrm>
        </p:spPr>
        <p:txBody>
          <a:bodyPr>
            <a:normAutofit fontScale="85000" lnSpcReduction="10000"/>
          </a:bodyPr>
          <a:lstStyle/>
          <a:p>
            <a:pPr>
              <a:buNone/>
            </a:pPr>
            <a:r>
              <a:rPr lang="en-US" b="1" dirty="0" smtClean="0"/>
              <a:t>3. Selection Tests</a:t>
            </a:r>
            <a:r>
              <a:rPr lang="en-US" dirty="0" smtClean="0"/>
              <a:t>: Test is a means of evaluating applicants’ knowledge, skills, experience, attitudes, and personality and so on. There are several types of tests which are used for screening applicants. They include:</a:t>
            </a:r>
          </a:p>
          <a:p>
            <a:pPr algn="just">
              <a:buNone/>
            </a:pPr>
            <a:r>
              <a:rPr lang="en-US" b="1" dirty="0" smtClean="0"/>
              <a:t>(a)Intelligent tests</a:t>
            </a:r>
            <a:r>
              <a:rPr lang="en-US" dirty="0" smtClean="0"/>
              <a:t>: These tests are used to assess the candidate’s mental capacity to grasp quickly, speed of thought, ability to see relationships and reason logically. They measure the alertness and creativity of applicants. The level of intelligence is measured in terms of intelligent quotient (I. Q). An intelligence test generally includes verbal comprehension, word fluency, memory, inductive reasoning etc.</a:t>
            </a:r>
          </a:p>
          <a:p>
            <a:pPr algn="just">
              <a:buNone/>
            </a:pPr>
            <a:r>
              <a:rPr lang="en-US" b="1" dirty="0" smtClean="0"/>
              <a:t>(</a:t>
            </a:r>
            <a:r>
              <a:rPr lang="en-US" b="1" smtClean="0"/>
              <a:t>b)Aptitude (Natural </a:t>
            </a:r>
            <a:r>
              <a:rPr lang="en-US" b="1" dirty="0" smtClean="0"/>
              <a:t>abilities or skill  at </a:t>
            </a:r>
            <a:r>
              <a:rPr lang="en-US" b="1" smtClean="0"/>
              <a:t>doing something) </a:t>
            </a:r>
            <a:r>
              <a:rPr lang="en-US" b="1" dirty="0" smtClean="0"/>
              <a:t>tests:</a:t>
            </a:r>
            <a:r>
              <a:rPr lang="en-US" dirty="0" smtClean="0"/>
              <a:t> Aptitude means potential which an individual has for learning the skills required to do a job efficiently. Aptitude tests are used to measure a candidate’s capacity and bent of mind to acquire necessary skills in future.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fontScale="85000" lnSpcReduction="10000"/>
          </a:bodyPr>
          <a:lstStyle/>
          <a:p>
            <a:pPr algn="just">
              <a:buNone/>
            </a:pPr>
            <a:r>
              <a:rPr lang="en-US" b="1" dirty="0" smtClean="0"/>
              <a:t>(c)Proficiency (Able to do something well because of training and practice) tests:</a:t>
            </a:r>
            <a:r>
              <a:rPr lang="en-US" dirty="0" smtClean="0"/>
              <a:t> These tests are designed to measure the skills and abilities which a candidate already possesses. These tests are also known as performance, achievement or trade tests.</a:t>
            </a:r>
          </a:p>
          <a:p>
            <a:pPr algn="just">
              <a:buNone/>
            </a:pPr>
            <a:r>
              <a:rPr lang="en-US" b="1" dirty="0" smtClean="0"/>
              <a:t>(d)Interest tests:</a:t>
            </a:r>
            <a:r>
              <a:rPr lang="en-US" dirty="0" smtClean="0"/>
              <a:t> The purpose of these tests is to measure a candidate’s interest (like &amp; dislike) in a particular kind of work. Such tests identify the areas in which the individuals show special concern, fascination &amp; involvement.</a:t>
            </a:r>
          </a:p>
          <a:p>
            <a:pPr algn="just">
              <a:buNone/>
            </a:pPr>
            <a:r>
              <a:rPr lang="en-US" b="1" dirty="0" smtClean="0"/>
              <a:t>(e) Personality tests:</a:t>
            </a:r>
            <a:r>
              <a:rPr lang="en-US" dirty="0" smtClean="0"/>
              <a:t> Personality implies the totally of an individual’s emotional and </a:t>
            </a:r>
            <a:r>
              <a:rPr lang="en-US" dirty="0" err="1" smtClean="0"/>
              <a:t>behavioural</a:t>
            </a:r>
            <a:r>
              <a:rPr lang="en-US" dirty="0" smtClean="0"/>
              <a:t> set up. Personality tests are used to measure an individual’s value system, relative modes, emotional maturity, courage, initiative etc. Their object is to measure that the candidate’s temperamental and emotional make-up is suitable to the job requirements.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fontScale="85000" lnSpcReduction="20000"/>
          </a:bodyPr>
          <a:lstStyle/>
          <a:p>
            <a:pPr algn="just">
              <a:buNone/>
            </a:pPr>
            <a:r>
              <a:rPr lang="en-US" b="1" dirty="0" smtClean="0"/>
              <a:t>f) Achievement tests:</a:t>
            </a:r>
            <a:r>
              <a:rPr lang="en-US" dirty="0" smtClean="0"/>
              <a:t> These are conducted to measure a person’s potential in a given area. This test is conducted after the special    training to know how much work he has learnt.</a:t>
            </a:r>
          </a:p>
          <a:p>
            <a:pPr algn="just">
              <a:buNone/>
            </a:pPr>
            <a:r>
              <a:rPr lang="en-US" b="1" dirty="0" smtClean="0"/>
              <a:t>g) Psychomotor or psychometric tests (used to measure mental abilities and processes) :</a:t>
            </a:r>
            <a:r>
              <a:rPr lang="en-US" dirty="0" smtClean="0"/>
              <a:t> These tests are used to measure a person’s strength, dexterity( skill in using your hands or mind) and co-ordination.</a:t>
            </a:r>
          </a:p>
          <a:p>
            <a:pPr algn="just">
              <a:buNone/>
            </a:pPr>
            <a:r>
              <a:rPr lang="en-US" b="1" dirty="0" smtClean="0"/>
              <a:t>4. Reference checking:</a:t>
            </a:r>
            <a:r>
              <a:rPr lang="en-US" dirty="0" smtClean="0"/>
              <a:t> Applicants may be requested to give the references in application form or to provide letters of recommendations.  The usual referees may be previous employers or teacher of the candidate or other persons of prominence who may be aware of the candidate’s </a:t>
            </a:r>
            <a:r>
              <a:rPr lang="en-US" dirty="0" err="1" smtClean="0"/>
              <a:t>behaviour</a:t>
            </a:r>
            <a:r>
              <a:rPr lang="en-US" dirty="0" smtClean="0"/>
              <a:t> and ability.  Checking the references may help to point out discrepancies regarding the candidate’s previous employment, past salary and reasons for leaving the job.  In our country, references are not given adequate importance because or their biasness.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rmAutofit fontScale="77500" lnSpcReduction="20000"/>
          </a:bodyPr>
          <a:lstStyle/>
          <a:p>
            <a:pPr algn="just">
              <a:buNone/>
            </a:pPr>
            <a:r>
              <a:rPr lang="en-US" b="1" dirty="0" smtClean="0">
                <a:solidFill>
                  <a:srgbClr val="0070C0"/>
                </a:solidFill>
              </a:rPr>
              <a:t>5. Interview:</a:t>
            </a:r>
            <a:r>
              <a:rPr lang="en-US" dirty="0" smtClean="0">
                <a:solidFill>
                  <a:srgbClr val="0070C0"/>
                </a:solidFill>
              </a:rPr>
              <a:t>  </a:t>
            </a:r>
            <a:r>
              <a:rPr lang="en-US" sz="3800" dirty="0" smtClean="0">
                <a:latin typeface="Times New Roman" pitchFamily="18" charset="0"/>
                <a:cs typeface="Times New Roman" pitchFamily="18" charset="0"/>
              </a:rPr>
              <a:t>It is a face to face talk between the employer (panel of selectors) and the candidate.  Interview enables the selector to get a first hand idea of the candidate’s personality, their poises and poses, their communication, other related skills and their general behavior.  The interviewers ask several searching questions to elicit their responses and to evaluate them.  Candidates may be interviewed either individually or in groups.</a:t>
            </a:r>
          </a:p>
          <a:p>
            <a:pPr algn="just">
              <a:buNone/>
            </a:pPr>
            <a:r>
              <a:rPr lang="en-US" sz="3800" dirty="0" smtClean="0">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The different kinds of interviews are:</a:t>
            </a:r>
          </a:p>
          <a:p>
            <a:pPr lvl="0" algn="just">
              <a:buNone/>
            </a:pPr>
            <a:r>
              <a:rPr lang="en-US" sz="3800" dirty="0" smtClean="0">
                <a:latin typeface="Times New Roman" pitchFamily="18" charset="0"/>
                <a:cs typeface="Times New Roman" pitchFamily="18" charset="0"/>
              </a:rPr>
              <a:t>Preliminary interview</a:t>
            </a:r>
          </a:p>
          <a:p>
            <a:pPr lvl="0" algn="just">
              <a:buNone/>
            </a:pPr>
            <a:r>
              <a:rPr lang="en-US" sz="3800" dirty="0" smtClean="0">
                <a:latin typeface="Times New Roman" pitchFamily="18" charset="0"/>
                <a:cs typeface="Times New Roman" pitchFamily="18" charset="0"/>
              </a:rPr>
              <a:t> Stress interview</a:t>
            </a:r>
          </a:p>
          <a:p>
            <a:pPr lvl="0" algn="just">
              <a:buNone/>
            </a:pPr>
            <a:r>
              <a:rPr lang="en-US" sz="3800" dirty="0" smtClean="0">
                <a:latin typeface="Times New Roman" pitchFamily="18" charset="0"/>
                <a:cs typeface="Times New Roman" pitchFamily="18" charset="0"/>
              </a:rPr>
              <a:t> Depth interview</a:t>
            </a:r>
          </a:p>
          <a:p>
            <a:pPr lvl="0" algn="just">
              <a:buNone/>
            </a:pPr>
            <a:r>
              <a:rPr lang="en-US" sz="3800" dirty="0" smtClean="0">
                <a:latin typeface="Times New Roman" pitchFamily="18" charset="0"/>
                <a:cs typeface="Times New Roman" pitchFamily="18" charset="0"/>
              </a:rPr>
              <a:t> Direct planned interview</a:t>
            </a:r>
          </a:p>
          <a:p>
            <a:pPr lvl="0" algn="just">
              <a:buNone/>
            </a:pPr>
            <a:r>
              <a:rPr lang="en-US" sz="3800" dirty="0" smtClean="0">
                <a:latin typeface="Times New Roman" pitchFamily="18" charset="0"/>
                <a:cs typeface="Times New Roman" pitchFamily="18" charset="0"/>
              </a:rPr>
              <a:t> Non-directive interview</a:t>
            </a:r>
          </a:p>
          <a:p>
            <a:pPr lvl="0" algn="just">
              <a:buNone/>
            </a:pPr>
            <a:r>
              <a:rPr lang="en-US" sz="3800" dirty="0" smtClean="0">
                <a:latin typeface="Times New Roman" pitchFamily="18" charset="0"/>
                <a:cs typeface="Times New Roman" pitchFamily="18" charset="0"/>
              </a:rPr>
              <a:t> Patterned interview. </a:t>
            </a:r>
            <a:endParaRPr lang="en-US" sz="3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just">
              <a:buNone/>
            </a:pPr>
            <a:r>
              <a:rPr lang="en-US" dirty="0" smtClean="0"/>
              <a:t>6</a:t>
            </a:r>
            <a:r>
              <a:rPr lang="en-US" b="1" dirty="0" smtClean="0"/>
              <a:t>.</a:t>
            </a:r>
            <a:r>
              <a:rPr lang="en-US" b="1" dirty="0" smtClean="0">
                <a:latin typeface="Times New Roman" pitchFamily="18" charset="0"/>
                <a:cs typeface="Times New Roman" pitchFamily="18" charset="0"/>
              </a:rPr>
              <a:t>Physical Examination: </a:t>
            </a:r>
            <a:r>
              <a:rPr lang="en-US" sz="3500" dirty="0" smtClean="0">
                <a:latin typeface="Times New Roman" pitchFamily="18" charset="0"/>
                <a:cs typeface="Times New Roman" pitchFamily="18" charset="0"/>
              </a:rPr>
              <a:t>If a candidate is successful in the interview, he is called for Physical and medical examination. It is done to ascertain his physical fitness for the job. For this purpose, candidate is sent to factory physician for medical checkup. </a:t>
            </a:r>
          </a:p>
          <a:p>
            <a:pPr algn="just">
              <a:buNone/>
            </a:pPr>
            <a:r>
              <a:rPr lang="en-US" sz="3500" b="1" dirty="0" smtClean="0">
                <a:latin typeface="Times New Roman" pitchFamily="18" charset="0"/>
                <a:cs typeface="Times New Roman" pitchFamily="18" charset="0"/>
              </a:rPr>
              <a:t>7.Final Selection and job offer: </a:t>
            </a:r>
            <a:r>
              <a:rPr lang="en-US" sz="3500" dirty="0" smtClean="0">
                <a:latin typeface="Times New Roman" pitchFamily="18" charset="0"/>
                <a:cs typeface="Times New Roman" pitchFamily="18" charset="0"/>
              </a:rPr>
              <a:t>After getting physical fitness certificate from the factory physician, a list of suitable candidate is prepared .The list is sent to the line manager for approval. The candidates formally approved by the manager concerned are appointed by issuing appointment letters .Generally, the candidates are appointed on probation for one or two years .During this period, they are observed keenly, and when they complete this period successfully, they become the permanent employees of the organization </a:t>
            </a:r>
            <a:endParaRPr lang="en-US" sz="35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a:bodyPr>
          <a:lstStyle/>
          <a:p>
            <a:pPr algn="just">
              <a:buNone/>
            </a:pPr>
            <a:r>
              <a:rPr lang="en-US" b="1" dirty="0" smtClean="0"/>
              <a:t>1</a:t>
            </a:r>
            <a:r>
              <a:rPr lang="en-US" b="1" dirty="0" smtClean="0">
                <a:latin typeface="Times New Roman" pitchFamily="18" charset="0"/>
                <a:cs typeface="Times New Roman" pitchFamily="18" charset="0"/>
              </a:rPr>
              <a:t>. DIRECTED INTERVIEW:</a:t>
            </a:r>
            <a:r>
              <a:rPr lang="en-US" dirty="0" smtClean="0">
                <a:latin typeface="Times New Roman" pitchFamily="18" charset="0"/>
                <a:cs typeface="Times New Roman" pitchFamily="18" charset="0"/>
              </a:rPr>
              <a:t> It is straightforward,  face to face question answer session between the interviewer and the candidate. Under it a list of questions related to the job is prepared in advance. Standard answers to these questions are also determined beforehand. The questions are put to the candidate and answers given by them are recorded. These answers are compared with standard answers to decide the candidates suitability for the job. Directed or structured interview helps to measure job knowledge, attitudes and personal characteristics. However, it cannot provide an in-depth analysis of a candidates personality and attitudes</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p:spPr>
        <p:txBody>
          <a:bodyPr>
            <a:normAutofit lnSpcReduction="10000"/>
          </a:bodyPr>
          <a:lstStyle/>
          <a:p>
            <a:pPr algn="just">
              <a:buNone/>
            </a:pPr>
            <a:r>
              <a:rPr lang="en-US" b="1" dirty="0" smtClean="0">
                <a:latin typeface="Times New Roman" pitchFamily="18" charset="0"/>
                <a:cs typeface="Times New Roman" pitchFamily="18" charset="0"/>
              </a:rPr>
              <a:t>2.DEPTH INTERVIEWS:</a:t>
            </a: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Under it no direct or straight questions are asked. The candidate is encouraged to express his views on a specific topic. The interviewer puts a minimum of constraints on the applicant. He plays mainly a listening role. The method used is informal and conversational so that the candidate feels at ease. As a result more thorough assessment of his personality can be made. The interviewer must be an experienced and complete man.</a:t>
            </a:r>
            <a:endParaRPr lang="en-US" sz="36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pPr algn="just">
              <a:buNone/>
            </a:pPr>
            <a:r>
              <a:rPr lang="en-US" b="1" dirty="0" smtClean="0"/>
              <a:t>3</a:t>
            </a:r>
            <a:r>
              <a:rPr lang="en-US" b="1" dirty="0" smtClean="0">
                <a:latin typeface="Times New Roman" pitchFamily="18" charset="0"/>
                <a:cs typeface="Times New Roman" pitchFamily="18" charset="0"/>
              </a:rPr>
              <a:t>.PATTERNED INTERVIEW:</a:t>
            </a:r>
            <a:r>
              <a:rPr lang="en-US" dirty="0" smtClean="0">
                <a:latin typeface="Times New Roman" pitchFamily="18" charset="0"/>
                <a:cs typeface="Times New Roman" pitchFamily="18" charset="0"/>
              </a:rPr>
              <a:t> It is an combination of directed and non-directed interviews. In this type of interviews standard procedure are used in recording, analyzing and interpreting the observations made by a candidate. It yields more comparable results.</a:t>
            </a:r>
          </a:p>
          <a:p>
            <a:pPr algn="just">
              <a:buNone/>
            </a:pPr>
            <a:r>
              <a:rPr lang="en-US" b="1" smtClean="0">
                <a:latin typeface="Times New Roman" pitchFamily="18" charset="0"/>
                <a:cs typeface="Times New Roman" pitchFamily="18" charset="0"/>
              </a:rPr>
              <a:t>4.STRESS INTERVIEW: This</a:t>
            </a:r>
            <a:r>
              <a:rPr lang="en-US" smtClean="0">
                <a:latin typeface="Times New Roman" pitchFamily="18" charset="0"/>
                <a:cs typeface="Times New Roman" pitchFamily="18" charset="0"/>
              </a:rPr>
              <a:t> </a:t>
            </a:r>
            <a:r>
              <a:rPr lang="en-US" dirty="0" smtClean="0">
                <a:latin typeface="Times New Roman" pitchFamily="18" charset="0"/>
                <a:cs typeface="Times New Roman" pitchFamily="18" charset="0"/>
              </a:rPr>
              <a:t>interview is conducted to judge how an applicant acts in a stress situation. Frequent interruptions, criticisms of the candidates opinions, keeping silent for extended period of time are the main methods of creating stress</a:t>
            </a:r>
          </a:p>
          <a:p>
            <a:pPr algn="just">
              <a:buNone/>
            </a:pPr>
            <a:r>
              <a:rPr lang="en-US" b="1" dirty="0" smtClean="0">
                <a:latin typeface="Times New Roman" pitchFamily="18" charset="0"/>
                <a:cs typeface="Times New Roman" pitchFamily="18" charset="0"/>
              </a:rPr>
              <a:t>Other methods:</a:t>
            </a:r>
            <a:r>
              <a:rPr lang="en-US" dirty="0" smtClean="0">
                <a:latin typeface="Times New Roman" pitchFamily="18" charset="0"/>
                <a:cs typeface="Times New Roman" pitchFamily="18" charset="0"/>
              </a:rPr>
              <a:t> 1. Board or panel interview </a:t>
            </a:r>
          </a:p>
          <a:p>
            <a:pPr algn="just">
              <a:buNone/>
            </a:pPr>
            <a:r>
              <a:rPr lang="en-US" dirty="0" smtClean="0">
                <a:latin typeface="Times New Roman" pitchFamily="18" charset="0"/>
                <a:cs typeface="Times New Roman" pitchFamily="18" charset="0"/>
              </a:rPr>
              <a:t>                            2. Group interview</a:t>
            </a:r>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pPr>
              <a:buNone/>
            </a:pPr>
            <a:r>
              <a:rPr lang="en-US" b="1" dirty="0" smtClean="0">
                <a:latin typeface="Times New Roman" pitchFamily="18" charset="0"/>
                <a:cs typeface="Times New Roman" pitchFamily="18" charset="0"/>
              </a:rPr>
              <a:t>Training and Development</a:t>
            </a:r>
          </a:p>
          <a:p>
            <a:pPr>
              <a:buNone/>
            </a:pPr>
            <a:r>
              <a:rPr lang="en-US" b="1" dirty="0" smtClean="0">
                <a:latin typeface="Times New Roman" pitchFamily="18" charset="0"/>
                <a:cs typeface="Times New Roman" pitchFamily="18" charset="0"/>
              </a:rPr>
              <a:t>Meaning:</a:t>
            </a:r>
            <a:r>
              <a:rPr lang="en-US" dirty="0" smtClean="0">
                <a:latin typeface="Times New Roman" pitchFamily="18" charset="0"/>
                <a:cs typeface="Times New Roman" pitchFamily="18" charset="0"/>
              </a:rPr>
              <a:t> Training is an </a:t>
            </a:r>
            <a:r>
              <a:rPr lang="en-US" dirty="0" err="1" smtClean="0">
                <a:latin typeface="Times New Roman" pitchFamily="18" charset="0"/>
                <a:cs typeface="Times New Roman" pitchFamily="18" charset="0"/>
              </a:rPr>
              <a:t>organised</a:t>
            </a:r>
            <a:r>
              <a:rPr lang="en-US" dirty="0" smtClean="0">
                <a:latin typeface="Times New Roman" pitchFamily="18" charset="0"/>
                <a:cs typeface="Times New Roman" pitchFamily="18" charset="0"/>
              </a:rPr>
              <a:t> process for increasing the knowledge and skills of people for doing a particular job.</a:t>
            </a:r>
          </a:p>
          <a:p>
            <a:pPr>
              <a:buNone/>
            </a:pPr>
            <a:r>
              <a:rPr lang="en-US" dirty="0" smtClean="0">
                <a:latin typeface="Times New Roman" pitchFamily="18" charset="0"/>
                <a:cs typeface="Times New Roman" pitchFamily="18" charset="0"/>
              </a:rPr>
              <a:t>It is the process of helping employees to acquire more knowledge of the job and to learn or sharpen the needed skills, attitudes and values associated with efficient performance of their job.</a:t>
            </a:r>
          </a:p>
          <a:p>
            <a:pPr>
              <a:buNone/>
            </a:pPr>
            <a:r>
              <a:rPr lang="en-US" dirty="0" smtClean="0">
                <a:latin typeface="Times New Roman" pitchFamily="18" charset="0"/>
                <a:cs typeface="Times New Roman" pitchFamily="18" charset="0"/>
              </a:rPr>
              <a:t>According to </a:t>
            </a:r>
            <a:r>
              <a:rPr lang="en-US" b="1" dirty="0" err="1" smtClean="0">
                <a:latin typeface="Times New Roman" pitchFamily="18" charset="0"/>
                <a:cs typeface="Times New Roman" pitchFamily="18" charset="0"/>
              </a:rPr>
              <a:t>Flippo</a:t>
            </a:r>
            <a:r>
              <a:rPr lang="en-US" dirty="0" smtClean="0">
                <a:latin typeface="Times New Roman" pitchFamily="18" charset="0"/>
                <a:cs typeface="Times New Roman" pitchFamily="18" charset="0"/>
              </a:rPr>
              <a:t>, “Training is the act of increasing the knowledge and skills of an employee for doing a particular job.’</a:t>
            </a:r>
          </a:p>
          <a:p>
            <a:pPr>
              <a:buNone/>
            </a:pPr>
            <a:r>
              <a:rPr lang="en-US" dirty="0" smtClean="0">
                <a:latin typeface="Times New Roman" pitchFamily="18" charset="0"/>
                <a:cs typeface="Times New Roman" pitchFamily="18" charset="0"/>
              </a:rPr>
              <a:t>Training as a part of staffing is done to aid employees in improving performance.  It is a continuous process and should be managed by experts.</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15400" cy="6553200"/>
          </a:xfrm>
        </p:spPr>
        <p:txBody>
          <a:bodyPr/>
          <a:lstStyle/>
          <a:p>
            <a:pPr>
              <a:buNone/>
            </a:pPr>
            <a:r>
              <a:rPr lang="en-US" b="1" dirty="0" smtClean="0"/>
              <a:t>Training Vs. Development:</a:t>
            </a:r>
            <a:endParaRPr lang="en-US" dirty="0" smtClean="0"/>
          </a:p>
          <a:p>
            <a:pPr algn="just"/>
            <a:r>
              <a:rPr lang="en-US" dirty="0" smtClean="0">
                <a:latin typeface="Times New Roman" pitchFamily="18" charset="0"/>
                <a:cs typeface="Times New Roman" pitchFamily="18" charset="0"/>
              </a:rPr>
              <a:t>Training is the process by which attitudes, skills, and abilities of employees increased to </a:t>
            </a:r>
            <a:r>
              <a:rPr lang="en-US" dirty="0" err="1" smtClean="0">
                <a:latin typeface="Times New Roman" pitchFamily="18" charset="0"/>
                <a:cs typeface="Times New Roman" pitchFamily="18" charset="0"/>
              </a:rPr>
              <a:t>perfrom</a:t>
            </a:r>
            <a:r>
              <a:rPr lang="en-US" dirty="0" smtClean="0">
                <a:latin typeface="Times New Roman" pitchFamily="18" charset="0"/>
                <a:cs typeface="Times New Roman" pitchFamily="18" charset="0"/>
              </a:rPr>
              <a:t> specific job. So it has a specific purpose.</a:t>
            </a:r>
          </a:p>
          <a:p>
            <a:pPr algn="just"/>
            <a:r>
              <a:rPr lang="en-US" dirty="0" smtClean="0">
                <a:latin typeface="Times New Roman" pitchFamily="18" charset="0"/>
                <a:cs typeface="Times New Roman" pitchFamily="18" charset="0"/>
              </a:rPr>
              <a:t>Development means growth of individuals in all respects.  It focuses on the general improvement of overall personality of the employee.</a:t>
            </a:r>
          </a:p>
          <a:p>
            <a:pPr algn="just"/>
            <a:r>
              <a:rPr lang="en-US" dirty="0" smtClean="0">
                <a:latin typeface="Times New Roman" pitchFamily="18" charset="0"/>
                <a:cs typeface="Times New Roman" pitchFamily="18" charset="0"/>
              </a:rPr>
              <a:t>The tem training is used with reference to non-managerial employees and workers.  But the term development is reserved with reference to managers and executives.</a:t>
            </a:r>
          </a:p>
          <a:p>
            <a:pPr algn="just"/>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normAutofit fontScale="25000" lnSpcReduction="20000"/>
          </a:bodyPr>
          <a:lstStyle/>
          <a:p>
            <a:pPr algn="just">
              <a:buNone/>
            </a:pPr>
            <a:r>
              <a:rPr lang="en-US" sz="12800" b="1" dirty="0" smtClean="0">
                <a:solidFill>
                  <a:srgbClr val="FF0000"/>
                </a:solidFill>
              </a:rPr>
              <a:t>Definitions:</a:t>
            </a:r>
            <a:r>
              <a:rPr lang="en-US" sz="12300" dirty="0" smtClean="0"/>
              <a:t> </a:t>
            </a:r>
            <a:r>
              <a:rPr lang="en-US" sz="12300" b="1" dirty="0" err="1" smtClean="0"/>
              <a:t>Koonz,O’Donnel</a:t>
            </a:r>
            <a:r>
              <a:rPr lang="en-US" sz="12300" b="1" dirty="0" smtClean="0"/>
              <a:t> </a:t>
            </a:r>
            <a:r>
              <a:rPr lang="en-US" sz="12300" b="1" dirty="0"/>
              <a:t>&amp;Weigh</a:t>
            </a:r>
            <a:r>
              <a:rPr lang="en-US" sz="12300" dirty="0"/>
              <a:t> </a:t>
            </a:r>
          </a:p>
          <a:p>
            <a:pPr algn="just">
              <a:buNone/>
            </a:pPr>
            <a:r>
              <a:rPr lang="en-US" sz="12300" dirty="0"/>
              <a:t>‘</a:t>
            </a:r>
            <a:r>
              <a:rPr lang="en-US" sz="12300" dirty="0">
                <a:latin typeface="Times New Roman" pitchFamily="18" charset="0"/>
                <a:cs typeface="Times New Roman" pitchFamily="18" charset="0"/>
              </a:rPr>
              <a:t>’Staffing is defined as filling positions in the organization structure through identifying work –force requirements, inventorying the people available , recruitment, selection ,placement ,promotion, appraisal ,compensation, &amp; training of needed people .”</a:t>
            </a:r>
          </a:p>
          <a:p>
            <a:pPr algn="just">
              <a:buNone/>
            </a:pPr>
            <a:r>
              <a:rPr lang="en-US" sz="12300" dirty="0">
                <a:latin typeface="Times New Roman" pitchFamily="18" charset="0"/>
                <a:cs typeface="Times New Roman" pitchFamily="18" charset="0"/>
              </a:rPr>
              <a:t> </a:t>
            </a:r>
            <a:r>
              <a:rPr lang="en-US" sz="12300" b="1" dirty="0" err="1" smtClean="0">
                <a:latin typeface="Times New Roman" pitchFamily="18" charset="0"/>
                <a:cs typeface="Times New Roman" pitchFamily="18" charset="0"/>
              </a:rPr>
              <a:t>Datton</a:t>
            </a:r>
            <a:r>
              <a:rPr lang="en-US" sz="12300" b="1" dirty="0" smtClean="0">
                <a:latin typeface="Times New Roman" pitchFamily="18" charset="0"/>
                <a:cs typeface="Times New Roman" pitchFamily="18" charset="0"/>
              </a:rPr>
              <a:t> </a:t>
            </a:r>
            <a:r>
              <a:rPr lang="en-US" sz="12300" b="1" dirty="0">
                <a:latin typeface="Times New Roman" pitchFamily="18" charset="0"/>
                <a:cs typeface="Times New Roman" pitchFamily="18" charset="0"/>
              </a:rPr>
              <a:t>Mc </a:t>
            </a:r>
            <a:r>
              <a:rPr lang="en-US" sz="12300" b="1" dirty="0" err="1">
                <a:latin typeface="Times New Roman" pitchFamily="18" charset="0"/>
                <a:cs typeface="Times New Roman" pitchFamily="18" charset="0"/>
              </a:rPr>
              <a:t>Farland</a:t>
            </a:r>
            <a:endParaRPr lang="en-US" sz="12300" dirty="0">
              <a:latin typeface="Times New Roman" pitchFamily="18" charset="0"/>
              <a:cs typeface="Times New Roman" pitchFamily="18" charset="0"/>
            </a:endParaRPr>
          </a:p>
          <a:p>
            <a:pPr algn="just">
              <a:buNone/>
            </a:pPr>
            <a:r>
              <a:rPr lang="en-US" sz="12300" b="1" dirty="0">
                <a:latin typeface="Times New Roman" pitchFamily="18" charset="0"/>
                <a:cs typeface="Times New Roman" pitchFamily="18" charset="0"/>
              </a:rPr>
              <a:t> </a:t>
            </a:r>
            <a:r>
              <a:rPr lang="en-US" sz="12300" dirty="0" smtClean="0">
                <a:latin typeface="Times New Roman" pitchFamily="18" charset="0"/>
                <a:cs typeface="Times New Roman" pitchFamily="18" charset="0"/>
              </a:rPr>
              <a:t>“</a:t>
            </a:r>
            <a:r>
              <a:rPr lang="en-US" sz="12300" dirty="0">
                <a:latin typeface="Times New Roman" pitchFamily="18" charset="0"/>
                <a:cs typeface="Times New Roman" pitchFamily="18" charset="0"/>
              </a:rPr>
              <a:t>Staffing is the function by which managers build an  organization through the recruitment ,selection  and development of individuals as capable </a:t>
            </a:r>
            <a:r>
              <a:rPr lang="en-US" sz="12300" dirty="0" smtClean="0">
                <a:latin typeface="Times New Roman" pitchFamily="18" charset="0"/>
                <a:cs typeface="Times New Roman" pitchFamily="18" charset="0"/>
              </a:rPr>
              <a:t>employees”.</a:t>
            </a:r>
            <a:endParaRPr lang="en-US" sz="12300" dirty="0">
              <a:latin typeface="Times New Roman" pitchFamily="18" charset="0"/>
              <a:cs typeface="Times New Roman" pitchFamily="18" charset="0"/>
            </a:endParaRPr>
          </a:p>
          <a:p>
            <a:pPr algn="just">
              <a:buNone/>
            </a:pPr>
            <a:r>
              <a:rPr lang="en-US" sz="12300" dirty="0">
                <a:latin typeface="Times New Roman" pitchFamily="18" charset="0"/>
                <a:cs typeface="Times New Roman" pitchFamily="18" charset="0"/>
              </a:rPr>
              <a:t> </a:t>
            </a:r>
            <a:r>
              <a:rPr lang="en-US" sz="12300" dirty="0" smtClean="0">
                <a:latin typeface="Times New Roman" pitchFamily="18" charset="0"/>
                <a:cs typeface="Times New Roman" pitchFamily="18" charset="0"/>
              </a:rPr>
              <a:t>From </a:t>
            </a:r>
            <a:r>
              <a:rPr lang="en-US" sz="12300" dirty="0">
                <a:latin typeface="Times New Roman" pitchFamily="18" charset="0"/>
                <a:cs typeface="Times New Roman" pitchFamily="18" charset="0"/>
              </a:rPr>
              <a:t>the above definitions it is clear that staffing is a function which involves planning, recruitment, selection, training &amp;development of people to fill various positions in an organization. </a:t>
            </a:r>
          </a:p>
          <a:p>
            <a:pPr algn="just">
              <a:buNone/>
            </a:pPr>
            <a:r>
              <a:rPr lang="en-US" sz="12300" dirty="0"/>
              <a:t> </a:t>
            </a:r>
          </a:p>
          <a:p>
            <a:pPr>
              <a:buNone/>
            </a:pPr>
            <a:endParaRPr lang="en-US" sz="123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fontScale="85000" lnSpcReduction="10000"/>
          </a:bodyPr>
          <a:lstStyle/>
          <a:p>
            <a:pPr>
              <a:buNone/>
            </a:pPr>
            <a:r>
              <a:rPr lang="en-US" b="1" dirty="0" smtClean="0"/>
              <a:t>Purpose/Need/Importance/advantages/Role of training and development:</a:t>
            </a:r>
            <a:endParaRPr lang="en-US" dirty="0" smtClean="0"/>
          </a:p>
          <a:p>
            <a:pPr lvl="0" algn="just">
              <a:buNone/>
            </a:pPr>
            <a:r>
              <a:rPr lang="en-US" sz="3300" b="1" dirty="0" smtClean="0"/>
              <a:t>Reduces learning time to reach acceptable </a:t>
            </a:r>
            <a:r>
              <a:rPr lang="en-US" sz="3300" b="1" dirty="0" err="1" smtClean="0"/>
              <a:t>perfromance</a:t>
            </a:r>
            <a:r>
              <a:rPr lang="en-US" sz="3300" b="1" dirty="0" smtClean="0"/>
              <a:t>: </a:t>
            </a:r>
            <a:r>
              <a:rPr lang="en-US" sz="3300" dirty="0" smtClean="0"/>
              <a:t>Training to new employees</a:t>
            </a:r>
            <a:r>
              <a:rPr lang="en-US" sz="3300" b="1" dirty="0" smtClean="0"/>
              <a:t> </a:t>
            </a:r>
            <a:r>
              <a:rPr lang="en-US" sz="3300" dirty="0" smtClean="0"/>
              <a:t>who are often raw hands</a:t>
            </a:r>
            <a:r>
              <a:rPr lang="en-US" sz="3300" b="1" dirty="0" smtClean="0"/>
              <a:t> </a:t>
            </a:r>
            <a:r>
              <a:rPr lang="en-US" sz="3300" dirty="0" smtClean="0"/>
              <a:t>and existing employees makes them well-versed in the complexities of their jobs.</a:t>
            </a:r>
          </a:p>
          <a:p>
            <a:pPr lvl="0" algn="just">
              <a:buNone/>
            </a:pPr>
            <a:r>
              <a:rPr lang="en-US" sz="3300" b="1" dirty="0" smtClean="0"/>
              <a:t>Provides skills to </a:t>
            </a:r>
            <a:r>
              <a:rPr lang="en-US" sz="3300" b="1" dirty="0" err="1" smtClean="0"/>
              <a:t>exisitng</a:t>
            </a:r>
            <a:r>
              <a:rPr lang="en-US" sz="3300" b="1" dirty="0" smtClean="0"/>
              <a:t> employees:</a:t>
            </a:r>
            <a:r>
              <a:rPr lang="en-US" sz="3300" dirty="0" smtClean="0"/>
              <a:t> Training is needed to existing employees to gain more job </a:t>
            </a:r>
            <a:r>
              <a:rPr lang="en-US" sz="3300" dirty="0" err="1" smtClean="0"/>
              <a:t>knowdege</a:t>
            </a:r>
            <a:r>
              <a:rPr lang="en-US" sz="3300" dirty="0" smtClean="0"/>
              <a:t> and skills.</a:t>
            </a:r>
          </a:p>
          <a:p>
            <a:pPr lvl="0" algn="just">
              <a:buNone/>
            </a:pPr>
            <a:r>
              <a:rPr lang="en-US" sz="3300" b="1" dirty="0" smtClean="0"/>
              <a:t> Provides the knowledge of new technological development: </a:t>
            </a:r>
            <a:r>
              <a:rPr lang="en-US" sz="3300" dirty="0" smtClean="0"/>
              <a:t>Training is used to impart new skills and techniques to perform the jobs in newer ways which emerge as a result of </a:t>
            </a:r>
            <a:r>
              <a:rPr lang="en-US" sz="3300" dirty="0" err="1" smtClean="0"/>
              <a:t>tehnological</a:t>
            </a:r>
            <a:r>
              <a:rPr lang="en-US" sz="3300" dirty="0" smtClean="0"/>
              <a:t> development.</a:t>
            </a:r>
          </a:p>
          <a:p>
            <a:pPr algn="just">
              <a:buNone/>
            </a:pPr>
            <a:r>
              <a:rPr lang="en-US" sz="3300" b="1" dirty="0" smtClean="0"/>
              <a:t>Prepares employees for their promotion:</a:t>
            </a:r>
            <a:r>
              <a:rPr lang="en-US" sz="3300" dirty="0" smtClean="0"/>
              <a:t>  Training is also essential to prepare employees for their promotion and for assuming higher job responsibilities.</a:t>
            </a:r>
            <a:endParaRPr lang="en-US" sz="3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lvl="0" algn="just">
              <a:buNone/>
            </a:pPr>
            <a:r>
              <a:rPr lang="en-US" sz="2800" b="1" dirty="0" smtClean="0">
                <a:latin typeface="Times New Roman" pitchFamily="18" charset="0"/>
                <a:cs typeface="Times New Roman" pitchFamily="18" charset="0"/>
              </a:rPr>
              <a:t>Improves the attitudes and </a:t>
            </a:r>
            <a:r>
              <a:rPr lang="en-US" sz="2800" b="1" dirty="0" err="1" smtClean="0">
                <a:latin typeface="Times New Roman" pitchFamily="18" charset="0"/>
                <a:cs typeface="Times New Roman" pitchFamily="18" charset="0"/>
              </a:rPr>
              <a:t>behaviour</a:t>
            </a:r>
            <a:r>
              <a:rPr lang="en-US" sz="2800" b="1" dirty="0" smtClean="0">
                <a:latin typeface="Times New Roman" pitchFamily="18" charset="0"/>
                <a:cs typeface="Times New Roman" pitchFamily="18" charset="0"/>
              </a:rPr>
              <a:t> of the employees:</a:t>
            </a:r>
            <a:r>
              <a:rPr lang="en-US" sz="2800" dirty="0" smtClean="0">
                <a:latin typeface="Times New Roman" pitchFamily="18" charset="0"/>
                <a:cs typeface="Times New Roman" pitchFamily="18" charset="0"/>
              </a:rPr>
              <a:t> Training is useful in orientation and re-orientation of employees with jobs and with their work environment and in the matters of discipline, regular attendance, good relations with superiors and co-employees, careful use of equipment, materials facilities and  so on.</a:t>
            </a:r>
          </a:p>
          <a:p>
            <a:pPr lvl="0" algn="just">
              <a:buNone/>
            </a:pPr>
            <a:r>
              <a:rPr lang="en-US" sz="2800" b="1" dirty="0" smtClean="0">
                <a:latin typeface="Times New Roman" pitchFamily="18" charset="0"/>
                <a:cs typeface="Times New Roman" pitchFamily="18" charset="0"/>
              </a:rPr>
              <a:t>Increases productivity:</a:t>
            </a:r>
            <a:r>
              <a:rPr lang="en-US" sz="2800" dirty="0" smtClean="0">
                <a:latin typeface="Times New Roman" pitchFamily="18" charset="0"/>
                <a:cs typeface="Times New Roman" pitchFamily="18" charset="0"/>
              </a:rPr>
              <a:t> An increase in skills helps increase in quantity and quality of output.</a:t>
            </a:r>
          </a:p>
          <a:p>
            <a:pPr algn="just">
              <a:buNone/>
            </a:pPr>
            <a:r>
              <a:rPr lang="en-US" sz="2800" b="1" dirty="0" smtClean="0">
                <a:latin typeface="Times New Roman" pitchFamily="18" charset="0"/>
                <a:cs typeface="Times New Roman" pitchFamily="18" charset="0"/>
              </a:rPr>
              <a:t>Other benefits are:</a:t>
            </a:r>
            <a:endParaRPr lang="en-US"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It broadens the perspective  and problem solving abilities of the employees</a:t>
            </a:r>
          </a:p>
          <a:p>
            <a:pPr lvl="0" algn="just"/>
            <a:r>
              <a:rPr lang="en-US" sz="2800" dirty="0" smtClean="0">
                <a:latin typeface="Times New Roman" pitchFamily="18" charset="0"/>
                <a:cs typeface="Times New Roman" pitchFamily="18" charset="0"/>
              </a:rPr>
              <a:t>It makes the employees more competent, confident and adaptive to cope with the complex and changing conditions of their work environment.</a:t>
            </a:r>
          </a:p>
          <a:p>
            <a:pPr lvl="0" algn="just"/>
            <a:r>
              <a:rPr lang="en-US" sz="2800" dirty="0" smtClean="0">
                <a:latin typeface="Times New Roman" pitchFamily="18" charset="0"/>
                <a:cs typeface="Times New Roman" pitchFamily="18" charset="0"/>
              </a:rPr>
              <a:t> Aid in solving operational problems.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pPr lvl="0" algn="just"/>
            <a:r>
              <a:rPr lang="en-US" dirty="0" smtClean="0">
                <a:latin typeface="Times New Roman" pitchFamily="18" charset="0"/>
                <a:cs typeface="Times New Roman" pitchFamily="18" charset="0"/>
              </a:rPr>
              <a:t>Fill manpower needs.</a:t>
            </a:r>
          </a:p>
          <a:p>
            <a:pPr lvl="0" algn="just"/>
            <a:r>
              <a:rPr lang="en-US" dirty="0" smtClean="0">
                <a:latin typeface="Times New Roman" pitchFamily="18" charset="0"/>
                <a:cs typeface="Times New Roman" pitchFamily="18" charset="0"/>
              </a:rPr>
              <a:t> Helps in reducing employees </a:t>
            </a:r>
            <a:r>
              <a:rPr lang="en-US" dirty="0" err="1" smtClean="0">
                <a:latin typeface="Times New Roman" pitchFamily="18" charset="0"/>
                <a:cs typeface="Times New Roman" pitchFamily="18" charset="0"/>
              </a:rPr>
              <a:t>absentesim</a:t>
            </a:r>
            <a:r>
              <a:rPr lang="en-US" dirty="0" smtClean="0">
                <a:latin typeface="Times New Roman" pitchFamily="18" charset="0"/>
                <a:cs typeface="Times New Roman" pitchFamily="18" charset="0"/>
              </a:rPr>
              <a:t> and turnover</a:t>
            </a:r>
          </a:p>
          <a:p>
            <a:pPr lvl="0" algn="just"/>
            <a:r>
              <a:rPr lang="en-US" dirty="0" smtClean="0">
                <a:latin typeface="Times New Roman" pitchFamily="18" charset="0"/>
                <a:cs typeface="Times New Roman" pitchFamily="18" charset="0"/>
              </a:rPr>
              <a:t>Trained people need less supervision. They become capable of self-direction and self control.</a:t>
            </a:r>
          </a:p>
          <a:p>
            <a:pPr lvl="0" algn="just"/>
            <a:r>
              <a:rPr lang="en-US" dirty="0" smtClean="0">
                <a:latin typeface="Times New Roman" pitchFamily="18" charset="0"/>
                <a:cs typeface="Times New Roman" pitchFamily="18" charset="0"/>
              </a:rPr>
              <a:t>It enriches quality of </a:t>
            </a:r>
            <a:r>
              <a:rPr lang="en-US" dirty="0" err="1" smtClean="0">
                <a:latin typeface="Times New Roman" pitchFamily="18" charset="0"/>
                <a:cs typeface="Times New Roman" pitchFamily="18" charset="0"/>
              </a:rPr>
              <a:t>peronnel</a:t>
            </a:r>
            <a:r>
              <a:rPr lang="en-US" dirty="0" smtClean="0">
                <a:latin typeface="Times New Roman" pitchFamily="18" charset="0"/>
                <a:cs typeface="Times New Roman" pitchFamily="18" charset="0"/>
              </a:rPr>
              <a:t> and the quality of working life.</a:t>
            </a:r>
          </a:p>
          <a:p>
            <a:pPr lvl="0" algn="just"/>
            <a:r>
              <a:rPr lang="en-US" dirty="0" smtClean="0">
                <a:latin typeface="Times New Roman" pitchFamily="18" charset="0"/>
                <a:cs typeface="Times New Roman" pitchFamily="18" charset="0"/>
              </a:rPr>
              <a:t>It improves their level of motivation and job satisfaction.</a:t>
            </a:r>
          </a:p>
          <a:p>
            <a:pPr algn="just">
              <a:buNone/>
            </a:pPr>
            <a:endParaRPr lang="en-US" dirty="0" smtClean="0"/>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705600"/>
          </a:xfrm>
        </p:spPr>
        <p:txBody>
          <a:bodyPr>
            <a:noAutofit/>
          </a:bodyPr>
          <a:lstStyle/>
          <a:p>
            <a:pPr algn="just">
              <a:buNone/>
            </a:pPr>
            <a:r>
              <a:rPr lang="en-US" sz="2800" b="1" dirty="0" smtClean="0">
                <a:latin typeface="Times New Roman" pitchFamily="18" charset="0"/>
                <a:cs typeface="Times New Roman" pitchFamily="18" charset="0"/>
              </a:rPr>
              <a:t>Methods of Training and Development:  </a:t>
            </a:r>
            <a:r>
              <a:rPr lang="en-US" sz="2800" dirty="0" smtClean="0">
                <a:latin typeface="Times New Roman" pitchFamily="18" charset="0"/>
                <a:cs typeface="Times New Roman" pitchFamily="18" charset="0"/>
              </a:rPr>
              <a:t>The various methods of training and development are divided into two types:</a:t>
            </a:r>
          </a:p>
          <a:p>
            <a:pPr lvl="0" algn="just"/>
            <a:r>
              <a:rPr lang="en-US" sz="2800" dirty="0" smtClean="0">
                <a:latin typeface="Times New Roman" pitchFamily="18" charset="0"/>
                <a:cs typeface="Times New Roman" pitchFamily="18" charset="0"/>
              </a:rPr>
              <a:t>On the job methods</a:t>
            </a:r>
          </a:p>
          <a:p>
            <a:pPr lvl="0" algn="just"/>
            <a:r>
              <a:rPr lang="en-US" sz="2800" dirty="0" smtClean="0">
                <a:latin typeface="Times New Roman" pitchFamily="18" charset="0"/>
                <a:cs typeface="Times New Roman" pitchFamily="18" charset="0"/>
              </a:rPr>
              <a:t> Off the job methods</a:t>
            </a:r>
          </a:p>
          <a:p>
            <a:pPr algn="just">
              <a:buNone/>
            </a:pPr>
            <a:r>
              <a:rPr lang="en-US" sz="2800" dirty="0" smtClean="0">
                <a:latin typeface="Times New Roman" pitchFamily="18" charset="0"/>
                <a:cs typeface="Times New Roman" pitchFamily="18" charset="0"/>
              </a:rPr>
              <a:t>1. </a:t>
            </a:r>
            <a:r>
              <a:rPr lang="en-US" sz="2800" b="1" dirty="0" smtClean="0">
                <a:latin typeface="Times New Roman" pitchFamily="18" charset="0"/>
                <a:cs typeface="Times New Roman" pitchFamily="18" charset="0"/>
              </a:rPr>
              <a:t>On the job methods:</a:t>
            </a:r>
            <a:r>
              <a:rPr lang="en-US" sz="2800" dirty="0" smtClean="0">
                <a:latin typeface="Times New Roman" pitchFamily="18" charset="0"/>
                <a:cs typeface="Times New Roman" pitchFamily="18" charset="0"/>
              </a:rPr>
              <a:t> Under this method, the worker is given training at his work place by the experienced workers, first line supervisors, specially qualified instructors.  It involves learning by doing.   The trainee learns while he is actually engaged in doing a job. Under this method the following methods may be included.</a:t>
            </a:r>
          </a:p>
          <a:p>
            <a:pPr algn="just">
              <a:buNone/>
            </a:pPr>
            <a:r>
              <a:rPr lang="en-US" sz="2800" b="1" dirty="0" smtClean="0">
                <a:latin typeface="Times New Roman" pitchFamily="18" charset="0"/>
                <a:cs typeface="Times New Roman" pitchFamily="18" charset="0"/>
              </a:rPr>
              <a:t>A. Coaching: U</a:t>
            </a:r>
            <a:r>
              <a:rPr lang="en-US" sz="2800" dirty="0" smtClean="0">
                <a:latin typeface="Times New Roman" pitchFamily="18" charset="0"/>
                <a:cs typeface="Times New Roman" pitchFamily="18" charset="0"/>
              </a:rPr>
              <a:t>nder this method senior plays the role of guide and instructor of management  trainee.  He provides personal instruction and guidance.  He demonstrates the task operations and answers queries.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fontScale="85000" lnSpcReduction="20000"/>
          </a:bodyPr>
          <a:lstStyle/>
          <a:p>
            <a:pPr algn="just"/>
            <a:r>
              <a:rPr lang="en-US" b="1" dirty="0" smtClean="0">
                <a:latin typeface="Times New Roman" pitchFamily="18" charset="0"/>
                <a:cs typeface="Times New Roman" pitchFamily="18" charset="0"/>
              </a:rPr>
              <a:t>A. Coaching: U</a:t>
            </a:r>
            <a:r>
              <a:rPr lang="en-US" dirty="0" smtClean="0">
                <a:latin typeface="Times New Roman" pitchFamily="18" charset="0"/>
                <a:cs typeface="Times New Roman" pitchFamily="18" charset="0"/>
              </a:rPr>
              <a:t>nder this method senior plays the role of guide and instructor of management  trainee.  He provides personal instruction and guidance.  He demonstrates the task operations and answers queries.</a:t>
            </a:r>
          </a:p>
          <a:p>
            <a:pPr algn="just"/>
            <a:r>
              <a:rPr lang="en-US" b="1" dirty="0" smtClean="0">
                <a:latin typeface="Times New Roman" pitchFamily="18" charset="0"/>
                <a:cs typeface="Times New Roman" pitchFamily="18" charset="0"/>
              </a:rPr>
              <a:t>B. Job rotation:</a:t>
            </a:r>
            <a:r>
              <a:rPr lang="en-US" dirty="0" smtClean="0">
                <a:latin typeface="Times New Roman" pitchFamily="18" charset="0"/>
                <a:cs typeface="Times New Roman" pitchFamily="18" charset="0"/>
              </a:rPr>
              <a:t> Under this method an employee is shifted from one job to another within the department.  It broadens the background of the trainee in various positions.  This method is also known as ‘C</a:t>
            </a:r>
            <a:r>
              <a:rPr lang="en-US" b="1" dirty="0" smtClean="0">
                <a:latin typeface="Times New Roman" pitchFamily="18" charset="0"/>
                <a:cs typeface="Times New Roman" pitchFamily="18" charset="0"/>
              </a:rPr>
              <a:t>ross Training’</a:t>
            </a:r>
            <a:r>
              <a:rPr lang="en-US"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C. Apprenticeship:</a:t>
            </a:r>
            <a:r>
              <a:rPr lang="en-US" dirty="0" smtClean="0">
                <a:latin typeface="Times New Roman" pitchFamily="18" charset="0"/>
                <a:cs typeface="Times New Roman" pitchFamily="18" charset="0"/>
              </a:rPr>
              <a:t> Apprenticeship training is frequently used to train personnel in some skilled trades, crafts and technical fields.  This is a kind of earn and learn method of training.  In India, the Apprentices Act, 1961 (amended in 1973) makes it obligatory on the part of employers to place appreentices in the designated trades in terms of standard laid down.  During the training period each trainee is paid certain amount of stipend as stipulated in the Act.  There is no guarantee that trainee will be absorbed in the factory after the completion of training.</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25000" lnSpcReduction="20000"/>
          </a:bodyPr>
          <a:lstStyle/>
          <a:p>
            <a:pPr algn="just">
              <a:buNone/>
            </a:pPr>
            <a:r>
              <a:rPr lang="en-US" sz="14400" b="1" dirty="0" err="1" smtClean="0">
                <a:latin typeface="Times New Roman" pitchFamily="18" charset="0"/>
                <a:cs typeface="Times New Roman" pitchFamily="18" charset="0"/>
              </a:rPr>
              <a:t>D.Internship</a:t>
            </a:r>
            <a:r>
              <a:rPr lang="en-US" sz="14400" b="1" dirty="0" smtClean="0">
                <a:latin typeface="Times New Roman" pitchFamily="18" charset="0"/>
                <a:cs typeface="Times New Roman" pitchFamily="18" charset="0"/>
              </a:rPr>
              <a:t> training:</a:t>
            </a:r>
            <a:r>
              <a:rPr lang="en-US" sz="14400" dirty="0" smtClean="0">
                <a:latin typeface="Times New Roman" pitchFamily="18" charset="0"/>
                <a:cs typeface="Times New Roman" pitchFamily="18" charset="0"/>
              </a:rPr>
              <a:t> Internship training is a joint training </a:t>
            </a:r>
            <a:r>
              <a:rPr lang="en-US" sz="14400" dirty="0" err="1" smtClean="0">
                <a:latin typeface="Times New Roman" pitchFamily="18" charset="0"/>
                <a:cs typeface="Times New Roman" pitchFamily="18" charset="0"/>
              </a:rPr>
              <a:t>programme</a:t>
            </a:r>
            <a:r>
              <a:rPr lang="en-US" sz="14400" dirty="0" smtClean="0">
                <a:latin typeface="Times New Roman" pitchFamily="18" charset="0"/>
                <a:cs typeface="Times New Roman" pitchFamily="18" charset="0"/>
              </a:rPr>
              <a:t> of technical institutions or colleges and business houses.  In this case, student gets theoretical knowledge in the educational institutions and practical experience in industries.</a:t>
            </a:r>
          </a:p>
          <a:p>
            <a:pPr algn="just">
              <a:buNone/>
            </a:pPr>
            <a:r>
              <a:rPr lang="en-US" sz="14400" b="1" dirty="0" smtClean="0">
                <a:latin typeface="Times New Roman" pitchFamily="18" charset="0"/>
                <a:cs typeface="Times New Roman" pitchFamily="18" charset="0"/>
              </a:rPr>
              <a:t>E. Vestibule training:</a:t>
            </a:r>
            <a:r>
              <a:rPr lang="en-US" sz="14400" dirty="0" smtClean="0">
                <a:latin typeface="Times New Roman" pitchFamily="18" charset="0"/>
                <a:cs typeface="Times New Roman" pitchFamily="18" charset="0"/>
              </a:rPr>
              <a:t>  In vestibule training the equipment and procedures similar to those used in actual job are set up in a special working area known as vestibule school.  The trainee is taught in this workshop (school).  After getting training in this school the trainee is put on other similar jobs in the factory.</a:t>
            </a:r>
          </a:p>
          <a:p>
            <a:pPr algn="just">
              <a:buNone/>
            </a:pPr>
            <a:r>
              <a:rPr lang="en-US" sz="14400" b="1" dirty="0" smtClean="0">
                <a:latin typeface="Times New Roman" pitchFamily="18" charset="0"/>
                <a:cs typeface="Times New Roman" pitchFamily="18" charset="0"/>
              </a:rPr>
              <a:t>F)</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Autofit/>
          </a:bodyPr>
          <a:lstStyle/>
          <a:p>
            <a:pPr algn="just">
              <a:buNone/>
            </a:pPr>
            <a:r>
              <a:rPr lang="en-US" sz="2700" b="1" dirty="0" smtClean="0">
                <a:latin typeface="Times New Roman" pitchFamily="18" charset="0"/>
                <a:cs typeface="Times New Roman" pitchFamily="18" charset="0"/>
              </a:rPr>
              <a:t>Under study:</a:t>
            </a:r>
            <a:r>
              <a:rPr lang="en-US" sz="2700" dirty="0" smtClean="0">
                <a:latin typeface="Times New Roman" pitchFamily="18" charset="0"/>
                <a:cs typeface="Times New Roman" pitchFamily="18" charset="0"/>
              </a:rPr>
              <a:t>  This is a method adopted for specific individuals who are designated to take over certain job responsibilities from those who are to retire shortly or otherwise leave the </a:t>
            </a:r>
            <a:r>
              <a:rPr lang="en-US" sz="2700" dirty="0" err="1" smtClean="0">
                <a:latin typeface="Times New Roman" pitchFamily="18" charset="0"/>
                <a:cs typeface="Times New Roman" pitchFamily="18" charset="0"/>
              </a:rPr>
              <a:t>organisation</a:t>
            </a:r>
            <a:r>
              <a:rPr lang="en-US" sz="2700" dirty="0" smtClean="0">
                <a:latin typeface="Times New Roman" pitchFamily="18" charset="0"/>
                <a:cs typeface="Times New Roman" pitchFamily="18" charset="0"/>
              </a:rPr>
              <a:t>.</a:t>
            </a:r>
          </a:p>
          <a:p>
            <a:pPr algn="just">
              <a:buNone/>
            </a:pPr>
            <a:r>
              <a:rPr lang="en-US" sz="2700" b="1" dirty="0" smtClean="0">
                <a:latin typeface="Times New Roman" pitchFamily="18" charset="0"/>
                <a:cs typeface="Times New Roman" pitchFamily="18" charset="0"/>
              </a:rPr>
              <a:t>G) Temporary promotion:</a:t>
            </a:r>
            <a:r>
              <a:rPr lang="en-US" sz="2700" dirty="0" smtClean="0">
                <a:latin typeface="Times New Roman" pitchFamily="18" charset="0"/>
                <a:cs typeface="Times New Roman" pitchFamily="18" charset="0"/>
              </a:rPr>
              <a:t> In this method, trainee is appointed as acting manager when the manager is on long leave or when the post of manager is vacant.  Temporary promotion helps to develop future managers and is a convenient method of executive development.</a:t>
            </a:r>
          </a:p>
          <a:p>
            <a:pPr algn="just">
              <a:buNone/>
            </a:pPr>
            <a:r>
              <a:rPr lang="en-US" sz="2700" b="1" dirty="0" smtClean="0"/>
              <a:t>H) </a:t>
            </a:r>
            <a:r>
              <a:rPr lang="en-US" sz="2700" b="1" dirty="0" smtClean="0">
                <a:latin typeface="Times New Roman" pitchFamily="18" charset="0"/>
                <a:cs typeface="Times New Roman" pitchFamily="18" charset="0"/>
              </a:rPr>
              <a:t>Membership in committees:</a:t>
            </a:r>
            <a:r>
              <a:rPr lang="en-US" sz="2700" dirty="0" smtClean="0">
                <a:latin typeface="Times New Roman" pitchFamily="18" charset="0"/>
                <a:cs typeface="Times New Roman" pitchFamily="18" charset="0"/>
              </a:rPr>
              <a:t> In this case the trainee is nominated to become the member of committees and interacts with experienced managers and senior executives.  This provides them an opportunity for the development of communication and interpersonal skills.  The trainee may be asked to submit the reports to the committee to demonstrate the analytical and conceptual abilities.</a:t>
            </a:r>
          </a:p>
          <a:p>
            <a:pPr algn="just">
              <a:buNone/>
            </a:pPr>
            <a:endParaRPr lang="en-US" sz="2700" dirty="0" smtClean="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70000" lnSpcReduction="20000"/>
          </a:bodyPr>
          <a:lstStyle/>
          <a:p>
            <a:pPr algn="just">
              <a:buNone/>
            </a:pPr>
            <a:r>
              <a:rPr lang="en-US" sz="3400" b="1" dirty="0" smtClean="0">
                <a:latin typeface="Times New Roman" pitchFamily="18" charset="0"/>
                <a:cs typeface="Times New Roman" pitchFamily="18" charset="0"/>
              </a:rPr>
              <a:t>I)General education </a:t>
            </a:r>
            <a:r>
              <a:rPr lang="en-US" sz="3400" b="1" dirty="0" err="1" smtClean="0">
                <a:latin typeface="Times New Roman" pitchFamily="18" charset="0"/>
                <a:cs typeface="Times New Roman" pitchFamily="18" charset="0"/>
              </a:rPr>
              <a:t>programmes</a:t>
            </a:r>
            <a:r>
              <a:rPr lang="en-US" sz="3400" b="1"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Here </a:t>
            </a:r>
            <a:r>
              <a:rPr lang="en-US" sz="3400" dirty="0" err="1" smtClean="0">
                <a:latin typeface="Times New Roman" pitchFamily="18" charset="0"/>
                <a:cs typeface="Times New Roman" pitchFamily="18" charset="0"/>
              </a:rPr>
              <a:t>organisation</a:t>
            </a:r>
            <a:r>
              <a:rPr lang="en-US" sz="3400" dirty="0" smtClean="0">
                <a:latin typeface="Times New Roman" pitchFamily="18" charset="0"/>
                <a:cs typeface="Times New Roman" pitchFamily="18" charset="0"/>
              </a:rPr>
              <a:t> may conduct general education </a:t>
            </a:r>
            <a:r>
              <a:rPr lang="en-US" sz="3400" dirty="0" err="1" smtClean="0">
                <a:latin typeface="Times New Roman" pitchFamily="18" charset="0"/>
                <a:cs typeface="Times New Roman" pitchFamily="18" charset="0"/>
              </a:rPr>
              <a:t>programmes</a:t>
            </a:r>
            <a:r>
              <a:rPr lang="en-US" sz="3400" dirty="0" smtClean="0">
                <a:latin typeface="Times New Roman" pitchFamily="18" charset="0"/>
                <a:cs typeface="Times New Roman" pitchFamily="18" charset="0"/>
              </a:rPr>
              <a:t> like guest lecture.  This is a kind of class room teaching.</a:t>
            </a:r>
          </a:p>
          <a:p>
            <a:pPr algn="just">
              <a:buNone/>
            </a:pPr>
            <a:r>
              <a:rPr lang="en-US" sz="3400" b="1" dirty="0" smtClean="0">
                <a:latin typeface="Times New Roman" pitchFamily="18" charset="0"/>
                <a:cs typeface="Times New Roman" pitchFamily="18" charset="0"/>
              </a:rPr>
              <a:t>2. Off- the-job training methods:</a:t>
            </a:r>
            <a:endParaRPr lang="en-US" sz="3400" dirty="0" smtClean="0">
              <a:latin typeface="Times New Roman" pitchFamily="18" charset="0"/>
              <a:cs typeface="Times New Roman" pitchFamily="18" charset="0"/>
            </a:endParaRPr>
          </a:p>
          <a:p>
            <a:pPr algn="just">
              <a:buNone/>
            </a:pPr>
            <a:r>
              <a:rPr lang="en-US" sz="3400" dirty="0" smtClean="0">
                <a:latin typeface="Times New Roman" pitchFamily="18" charset="0"/>
                <a:cs typeface="Times New Roman" pitchFamily="18" charset="0"/>
              </a:rPr>
              <a:t>Under this method training is imparted at places away from the atmosphere of the work place.  The main advantage of off-the job training is that it helps trainees to learn things in a steady and systematic manner without any job pressure.  The focus is more on learning than doing.  The important off the job training methods are:</a:t>
            </a:r>
          </a:p>
          <a:p>
            <a:pPr algn="just">
              <a:buNone/>
            </a:pPr>
            <a:r>
              <a:rPr lang="en-US" sz="3400" b="1" dirty="0" smtClean="0">
                <a:latin typeface="Times New Roman" pitchFamily="18" charset="0"/>
                <a:cs typeface="Times New Roman" pitchFamily="18" charset="0"/>
              </a:rPr>
              <a:t>1) Sensitivity training:</a:t>
            </a:r>
            <a:r>
              <a:rPr lang="en-US" sz="3400" dirty="0" smtClean="0">
                <a:latin typeface="Times New Roman" pitchFamily="18" charset="0"/>
                <a:cs typeface="Times New Roman" pitchFamily="18" charset="0"/>
              </a:rPr>
              <a:t> the objective of sensitivity training is the development of awareness and sensitivity of </a:t>
            </a:r>
            <a:r>
              <a:rPr lang="en-US" sz="3400" dirty="0" err="1" smtClean="0">
                <a:latin typeface="Times New Roman" pitchFamily="18" charset="0"/>
                <a:cs typeface="Times New Roman" pitchFamily="18" charset="0"/>
              </a:rPr>
              <a:t>behavioural</a:t>
            </a:r>
            <a:r>
              <a:rPr lang="en-US" sz="3400" dirty="0" smtClean="0">
                <a:latin typeface="Times New Roman" pitchFamily="18" charset="0"/>
                <a:cs typeface="Times New Roman" pitchFamily="18" charset="0"/>
              </a:rPr>
              <a:t> patterns of oneself and others.   Sensitivity training is given to small groups of people from the same </a:t>
            </a:r>
            <a:r>
              <a:rPr lang="en-US" sz="3400" dirty="0" err="1" smtClean="0">
                <a:latin typeface="Times New Roman" pitchFamily="18" charset="0"/>
                <a:cs typeface="Times New Roman" pitchFamily="18" charset="0"/>
              </a:rPr>
              <a:t>organisation</a:t>
            </a:r>
            <a:r>
              <a:rPr lang="en-US" sz="3400" dirty="0" smtClean="0">
                <a:latin typeface="Times New Roman" pitchFamily="18" charset="0"/>
                <a:cs typeface="Times New Roman" pitchFamily="18" charset="0"/>
              </a:rPr>
              <a:t>.  A trainer will be present in the session which begins without any agenda.  The trainer functions as a catalyst or facilitator.  He induces interactions among members who are allowed to express their views on one another about attitudes, </a:t>
            </a:r>
            <a:r>
              <a:rPr lang="en-US" sz="3400" dirty="0" err="1" smtClean="0">
                <a:latin typeface="Times New Roman" pitchFamily="18" charset="0"/>
                <a:cs typeface="Times New Roman" pitchFamily="18" charset="0"/>
              </a:rPr>
              <a:t>behaviours</a:t>
            </a:r>
            <a:r>
              <a:rPr lang="en-US" sz="3400" dirty="0" smtClean="0">
                <a:latin typeface="Times New Roman" pitchFamily="18" charset="0"/>
                <a:cs typeface="Times New Roman" pitchFamily="18" charset="0"/>
              </a:rPr>
              <a:t>, mannerisms, pitfalls and so on.  It makes the trainees to understand their own </a:t>
            </a:r>
            <a:r>
              <a:rPr lang="en-US" sz="3400" dirty="0" err="1" smtClean="0">
                <a:latin typeface="Times New Roman" pitchFamily="18" charset="0"/>
                <a:cs typeface="Times New Roman" pitchFamily="18" charset="0"/>
              </a:rPr>
              <a:t>behaviours</a:t>
            </a:r>
            <a:r>
              <a:rPr lang="en-US" sz="3400" dirty="0" smtClean="0">
                <a:latin typeface="Times New Roman" pitchFamily="18" charset="0"/>
                <a:cs typeface="Times New Roman" pitchFamily="18" charset="0"/>
              </a:rPr>
              <a:t>, self-awareness and problem solving skills among them.  This is also known as T- group training.  The duration of T- groups sessions ranges from a few days to few weeks and the sessions are held outside the organizational work setting.</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Autofit/>
          </a:bodyPr>
          <a:lstStyle/>
          <a:p>
            <a:pPr algn="just">
              <a:buNone/>
            </a:pPr>
            <a:r>
              <a:rPr lang="en-US" sz="2800" b="1" dirty="0" smtClean="0"/>
              <a:t>2. </a:t>
            </a:r>
            <a:r>
              <a:rPr lang="en-US" sz="3000" b="1" dirty="0" err="1" smtClean="0">
                <a:latin typeface="Times New Roman" pitchFamily="18" charset="0"/>
                <a:cs typeface="Times New Roman" pitchFamily="18" charset="0"/>
              </a:rPr>
              <a:t>Simulation:</a:t>
            </a:r>
            <a:r>
              <a:rPr lang="en-US" sz="3000" dirty="0" err="1" smtClean="0">
                <a:latin typeface="Times New Roman" pitchFamily="18" charset="0"/>
                <a:cs typeface="Times New Roman" pitchFamily="18" charset="0"/>
              </a:rPr>
              <a:t>This</a:t>
            </a:r>
            <a:r>
              <a:rPr lang="en-US" sz="3000" dirty="0" smtClean="0">
                <a:latin typeface="Times New Roman" pitchFamily="18" charset="0"/>
                <a:cs typeface="Times New Roman" pitchFamily="18" charset="0"/>
              </a:rPr>
              <a:t> method involves the duplication of </a:t>
            </a:r>
            <a:r>
              <a:rPr lang="en-US" sz="3000" dirty="0" err="1" smtClean="0">
                <a:latin typeface="Times New Roman" pitchFamily="18" charset="0"/>
                <a:cs typeface="Times New Roman" pitchFamily="18" charset="0"/>
              </a:rPr>
              <a:t>organisational</a:t>
            </a:r>
            <a:r>
              <a:rPr lang="en-US" sz="3000" dirty="0" smtClean="0">
                <a:latin typeface="Times New Roman" pitchFamily="18" charset="0"/>
                <a:cs typeface="Times New Roman" pitchFamily="18" charset="0"/>
              </a:rPr>
              <a:t> situations in learning environment.  It is a mock-up of real thing.  Role playing, business games and in-basket techniques are some of the simulation methods.  In role playing, the trainees are assigned different roles in a case study and expected to play the roles.</a:t>
            </a:r>
          </a:p>
          <a:p>
            <a:pPr algn="just">
              <a:buNone/>
            </a:pPr>
            <a:r>
              <a:rPr lang="en-US" sz="3000" dirty="0" smtClean="0">
                <a:latin typeface="Times New Roman" pitchFamily="18" charset="0"/>
                <a:cs typeface="Times New Roman" pitchFamily="18" charset="0"/>
              </a:rPr>
              <a:t>A business game is a class room exercise in which teams of students compete against each other to achieve common objectives.  The trainees are asked to make decisions about production cost, research and development, inventories, sales etc. for a simulated </a:t>
            </a:r>
            <a:r>
              <a:rPr lang="en-US" sz="3000" dirty="0" err="1" smtClean="0">
                <a:latin typeface="Times New Roman" pitchFamily="18" charset="0"/>
                <a:cs typeface="Times New Roman" pitchFamily="18" charset="0"/>
              </a:rPr>
              <a:t>organisation</a:t>
            </a:r>
            <a:r>
              <a:rPr lang="en-US" sz="3000" dirty="0" smtClean="0">
                <a:latin typeface="Times New Roman" pitchFamily="18" charset="0"/>
                <a:cs typeface="Times New Roman" pitchFamily="18" charset="0"/>
              </a:rPr>
              <a:t>.  Since they are often divided into teams as competing companies, experience is also obtained in team-work.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fontScale="92500" lnSpcReduction="20000"/>
          </a:bodyPr>
          <a:lstStyle/>
          <a:p>
            <a:pPr algn="just">
              <a:buNone/>
            </a:pPr>
            <a:r>
              <a:rPr lang="en-US" dirty="0" smtClean="0">
                <a:latin typeface="Times New Roman" pitchFamily="18" charset="0"/>
                <a:cs typeface="Times New Roman" pitchFamily="18" charset="0"/>
              </a:rPr>
              <a:t>In, in basket method trainees are given background information about a simulated company, its products, key personnel, various memoranda and all data of the firm.  The trainee has to understand all this, make notes, delegate tasks and prepare memos within a specified amount of time.   This kind of exercise develops the abilities of willingness to make decision and take decision.</a:t>
            </a:r>
          </a:p>
          <a:p>
            <a:pPr lvl="0" algn="just">
              <a:buNone/>
            </a:pPr>
            <a:r>
              <a:rPr lang="en-US" sz="3500" b="1" dirty="0" smtClean="0">
                <a:latin typeface="Times New Roman" pitchFamily="18" charset="0"/>
                <a:cs typeface="Times New Roman" pitchFamily="18" charset="0"/>
              </a:rPr>
              <a:t>Lectures and courses</a:t>
            </a:r>
            <a:r>
              <a:rPr lang="en-US" sz="3500" dirty="0" smtClean="0">
                <a:latin typeface="Times New Roman" pitchFamily="18" charset="0"/>
                <a:cs typeface="Times New Roman" pitchFamily="18" charset="0"/>
              </a:rPr>
              <a:t>: The trainees are provided with oral instruction on concepts, principles, processes and practices, supported by relevant material and readings.  The trainees are given assignments to test their acquisition of knowledge.   This type of courses are </a:t>
            </a:r>
            <a:r>
              <a:rPr lang="en-US" sz="3500" dirty="0" err="1" smtClean="0">
                <a:latin typeface="Times New Roman" pitchFamily="18" charset="0"/>
                <a:cs typeface="Times New Roman" pitchFamily="18" charset="0"/>
              </a:rPr>
              <a:t>organised</a:t>
            </a:r>
            <a:r>
              <a:rPr lang="en-US" sz="3500" dirty="0" smtClean="0">
                <a:latin typeface="Times New Roman" pitchFamily="18" charset="0"/>
                <a:cs typeface="Times New Roman" pitchFamily="18" charset="0"/>
              </a:rPr>
              <a:t> in India by Administrative Staff College of India, National Productivity Council, Management Association etc.</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fontScale="25000" lnSpcReduction="20000"/>
          </a:bodyPr>
          <a:lstStyle/>
          <a:p>
            <a:pPr>
              <a:buNone/>
            </a:pPr>
            <a:r>
              <a:rPr lang="en-US" sz="14400" b="1" dirty="0">
                <a:solidFill>
                  <a:srgbClr val="FF0000"/>
                </a:solidFill>
              </a:rPr>
              <a:t>Features of staffing:</a:t>
            </a:r>
            <a:endParaRPr lang="en-US" sz="14400" dirty="0">
              <a:solidFill>
                <a:srgbClr val="FF0000"/>
              </a:solidFill>
            </a:endParaRPr>
          </a:p>
          <a:p>
            <a:pPr algn="just">
              <a:buNone/>
            </a:pPr>
            <a:r>
              <a:rPr lang="en-US" b="1" dirty="0"/>
              <a:t>1</a:t>
            </a:r>
            <a:r>
              <a:rPr lang="en-US" sz="4500" b="1" dirty="0"/>
              <a:t>. </a:t>
            </a:r>
            <a:r>
              <a:rPr lang="en-US" sz="11200" b="1" dirty="0"/>
              <a:t>Staffing is concerned with people</a:t>
            </a:r>
            <a:r>
              <a:rPr lang="en-US" sz="11200" dirty="0"/>
              <a:t>: Managerial functions like </a:t>
            </a:r>
            <a:r>
              <a:rPr lang="en-US" sz="11200" dirty="0" smtClean="0"/>
              <a:t>p , o, c </a:t>
            </a:r>
            <a:r>
              <a:rPr lang="en-US" sz="11200" dirty="0" err="1" smtClean="0"/>
              <a:t>etc.may</a:t>
            </a:r>
            <a:r>
              <a:rPr lang="en-US" sz="11200" dirty="0" smtClean="0"/>
              <a:t> </a:t>
            </a:r>
            <a:r>
              <a:rPr lang="en-US" sz="11200" dirty="0"/>
              <a:t>be performed </a:t>
            </a:r>
            <a:r>
              <a:rPr lang="en-US" sz="11200" dirty="0" smtClean="0"/>
              <a:t>mechanically. But </a:t>
            </a:r>
            <a:r>
              <a:rPr lang="en-US" sz="11200" dirty="0"/>
              <a:t>the staffing function is difficult to perform because it involves people.</a:t>
            </a:r>
          </a:p>
          <a:p>
            <a:pPr algn="just">
              <a:buNone/>
            </a:pPr>
            <a:r>
              <a:rPr lang="en-US" sz="11200" b="1" dirty="0"/>
              <a:t>2. A continuous activity:</a:t>
            </a:r>
            <a:r>
              <a:rPr lang="en-US" sz="11200" dirty="0"/>
              <a:t> </a:t>
            </a:r>
            <a:r>
              <a:rPr lang="en-US" sz="11200" dirty="0" smtClean="0"/>
              <a:t>Organization’s </a:t>
            </a:r>
            <a:r>
              <a:rPr lang="en-US" sz="11200" dirty="0"/>
              <a:t>need to retain &amp;maintain its personnel is a never ending process </a:t>
            </a:r>
            <a:r>
              <a:rPr lang="en-US" sz="11200" dirty="0" smtClean="0"/>
              <a:t>.It </a:t>
            </a:r>
            <a:r>
              <a:rPr lang="en-US" sz="11200" dirty="0"/>
              <a:t>is not one-shot deal.</a:t>
            </a:r>
          </a:p>
          <a:p>
            <a:pPr algn="just">
              <a:buNone/>
            </a:pPr>
            <a:r>
              <a:rPr lang="en-US" sz="11200" b="1" dirty="0"/>
              <a:t>3. A logical process:</a:t>
            </a:r>
            <a:r>
              <a:rPr lang="en-US" sz="11200" dirty="0"/>
              <a:t> Staffing function has many stages. All the stages are to be followed in a sequential manner. It starts with identification of manpower requirements. The other processes are recruitment, selection, induction, training, development &amp; maintenance.</a:t>
            </a:r>
          </a:p>
          <a:p>
            <a:pPr algn="just">
              <a:buNone/>
            </a:pPr>
            <a:r>
              <a:rPr lang="en-US" sz="11200" dirty="0" smtClean="0"/>
              <a:t>4.Staffing </a:t>
            </a:r>
            <a:r>
              <a:rPr lang="en-US" sz="11200" dirty="0"/>
              <a:t>deals with both current &amp;future personnel requirements.</a:t>
            </a:r>
          </a:p>
          <a:p>
            <a:pPr algn="just">
              <a:buNone/>
            </a:pPr>
            <a:r>
              <a:rPr lang="en-US" sz="11200" dirty="0"/>
              <a:t>5. The staffing functions are handled by personnel manager or human resource management department.</a:t>
            </a:r>
          </a:p>
          <a:p>
            <a:pPr algn="just">
              <a:buNone/>
            </a:pPr>
            <a:r>
              <a:rPr lang="en-US" sz="11200" dirty="0"/>
              <a:t>6. </a:t>
            </a:r>
            <a:r>
              <a:rPr lang="en-US" sz="9600" dirty="0"/>
              <a:t>Staffing aims at selection of right people for right positions at right time</a:t>
            </a:r>
            <a:r>
              <a:rPr lang="en-US" sz="9600" dirty="0" smtClean="0"/>
              <a:t>. 7</a:t>
            </a:r>
            <a:r>
              <a:rPr lang="en-US" sz="9600" dirty="0"/>
              <a:t>. Staffing involves development of future managers</a:t>
            </a:r>
            <a:r>
              <a:rPr lang="en-US" sz="11200" dirty="0"/>
              <a:t>.</a:t>
            </a:r>
          </a:p>
          <a:p>
            <a:pPr algn="just">
              <a:buNone/>
            </a:pPr>
            <a:r>
              <a:rPr lang="en-US" sz="11200" b="1" dirty="0"/>
              <a:t/>
            </a:r>
            <a:br>
              <a:rPr lang="en-US" sz="11200" b="1" dirty="0"/>
            </a:br>
            <a:endParaRPr lang="en-US" sz="11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fontScale="85000" lnSpcReduction="20000"/>
          </a:bodyPr>
          <a:lstStyle/>
          <a:p>
            <a:pPr lvl="0" algn="just">
              <a:buNone/>
            </a:pPr>
            <a:r>
              <a:rPr lang="en-US" sz="3300" b="1" dirty="0" smtClean="0">
                <a:latin typeface="Times New Roman" pitchFamily="18" charset="0"/>
                <a:cs typeface="Times New Roman" pitchFamily="18" charset="0"/>
              </a:rPr>
              <a:t>4.Conferences and discussions</a:t>
            </a:r>
            <a:r>
              <a:rPr lang="en-US" sz="3300" dirty="0" smtClean="0">
                <a:latin typeface="Times New Roman" pitchFamily="18" charset="0"/>
                <a:cs typeface="Times New Roman" pitchFamily="18" charset="0"/>
              </a:rPr>
              <a:t>:  Seminars, workshops and similar interaction sessions belong to this category.  It permits multilateral communications exchange and feedback of ideas and experience, broadening of knowledge and insights and so on.  Conferences and discussions needed to be guided and moderated by competent trainers.</a:t>
            </a:r>
          </a:p>
          <a:p>
            <a:pPr lvl="0" algn="just">
              <a:buNone/>
            </a:pPr>
            <a:r>
              <a:rPr lang="en-US" sz="3300" b="1" dirty="0" smtClean="0">
                <a:latin typeface="Times New Roman" pitchFamily="18" charset="0"/>
                <a:cs typeface="Times New Roman" pitchFamily="18" charset="0"/>
              </a:rPr>
              <a:t>5.Case studies</a:t>
            </a:r>
            <a:r>
              <a:rPr lang="en-US" sz="3300" dirty="0" smtClean="0">
                <a:latin typeface="Times New Roman" pitchFamily="18" charset="0"/>
                <a:cs typeface="Times New Roman" pitchFamily="18" charset="0"/>
              </a:rPr>
              <a:t>: In this method trainees are given the case of a real situation, to </a:t>
            </a:r>
            <a:r>
              <a:rPr lang="en-US" sz="3300" dirty="0" err="1" smtClean="0">
                <a:latin typeface="Times New Roman" pitchFamily="18" charset="0"/>
                <a:cs typeface="Times New Roman" pitchFamily="18" charset="0"/>
              </a:rPr>
              <a:t>analyse</a:t>
            </a:r>
            <a:r>
              <a:rPr lang="en-US" sz="3300" dirty="0" smtClean="0">
                <a:latin typeface="Times New Roman" pitchFamily="18" charset="0"/>
                <a:cs typeface="Times New Roman" pitchFamily="18" charset="0"/>
              </a:rPr>
              <a:t>, identify the problem and suggest solutions.  This type of training aims at conceptual, problem solving and judgmental skills of personnel.</a:t>
            </a:r>
          </a:p>
          <a:p>
            <a:pPr lvl="0" algn="just">
              <a:buNone/>
            </a:pPr>
            <a:r>
              <a:rPr lang="en-US" sz="3300" b="1" dirty="0" smtClean="0">
                <a:latin typeface="Times New Roman" pitchFamily="18" charset="0"/>
                <a:cs typeface="Times New Roman" pitchFamily="18" charset="0"/>
              </a:rPr>
              <a:t>6.Transactional analysis</a:t>
            </a:r>
            <a:r>
              <a:rPr lang="en-US" sz="3300" dirty="0" smtClean="0">
                <a:latin typeface="Times New Roman" pitchFamily="18" charset="0"/>
                <a:cs typeface="Times New Roman" pitchFamily="18" charset="0"/>
              </a:rPr>
              <a:t>: It is a technique of training developed by Eric Berne and </a:t>
            </a:r>
            <a:r>
              <a:rPr lang="en-US" sz="3300" dirty="0" err="1" smtClean="0">
                <a:latin typeface="Times New Roman" pitchFamily="18" charset="0"/>
                <a:cs typeface="Times New Roman" pitchFamily="18" charset="0"/>
              </a:rPr>
              <a:t>popularised</a:t>
            </a:r>
            <a:r>
              <a:rPr lang="en-US" sz="3300" dirty="0" smtClean="0">
                <a:latin typeface="Times New Roman" pitchFamily="18" charset="0"/>
                <a:cs typeface="Times New Roman" pitchFamily="18" charset="0"/>
              </a:rPr>
              <a:t> by Thomas Harris of U. S.  It is a tool of improving human relations and interactions and of promoting rational, mature </a:t>
            </a:r>
            <a:r>
              <a:rPr lang="en-US" sz="3300" dirty="0" err="1" smtClean="0">
                <a:latin typeface="Times New Roman" pitchFamily="18" charset="0"/>
                <a:cs typeface="Times New Roman" pitchFamily="18" charset="0"/>
              </a:rPr>
              <a:t>behaviours</a:t>
            </a:r>
            <a:r>
              <a:rPr lang="en-US" sz="3300" dirty="0" smtClean="0">
                <a:latin typeface="Times New Roman" pitchFamily="18" charset="0"/>
                <a:cs typeface="Times New Roman" pitchFamily="18" charset="0"/>
              </a:rPr>
              <a:t> among superiors, subordinates and peers in an </a:t>
            </a:r>
            <a:r>
              <a:rPr lang="en-US" sz="3300" dirty="0" err="1" smtClean="0">
                <a:latin typeface="Times New Roman" pitchFamily="18" charset="0"/>
                <a:cs typeface="Times New Roman" pitchFamily="18" charset="0"/>
              </a:rPr>
              <a:t>organisation</a:t>
            </a:r>
            <a:r>
              <a:rPr lang="en-US" sz="3300" dirty="0" smtClean="0">
                <a:latin typeface="Times New Roman" pitchFamily="18" charset="0"/>
                <a:cs typeface="Times New Roman" pitchFamily="18" charset="0"/>
              </a:rPr>
              <a:t>.</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pPr lvl="0" algn="just">
              <a:buNone/>
            </a:pPr>
            <a:r>
              <a:rPr lang="en-US" b="1" dirty="0" smtClean="0">
                <a:latin typeface="Times New Roman" pitchFamily="18" charset="0"/>
                <a:cs typeface="Times New Roman" pitchFamily="18" charset="0"/>
              </a:rPr>
              <a:t>7.University sponsored management development </a:t>
            </a:r>
            <a:r>
              <a:rPr lang="en-US" b="1"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 Here, </a:t>
            </a:r>
            <a:r>
              <a:rPr lang="en-US" dirty="0" err="1" smtClean="0">
                <a:latin typeface="Times New Roman" pitchFamily="18" charset="0"/>
                <a:cs typeface="Times New Roman" pitchFamily="18" charset="0"/>
              </a:rPr>
              <a:t>organisation</a:t>
            </a:r>
            <a:r>
              <a:rPr lang="en-US" dirty="0" smtClean="0">
                <a:latin typeface="Times New Roman" pitchFamily="18" charset="0"/>
                <a:cs typeface="Times New Roman" pitchFamily="18" charset="0"/>
              </a:rPr>
              <a:t> send selected employees to university sponsored management development </a:t>
            </a:r>
            <a:r>
              <a:rPr lang="en-US"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858000"/>
          </a:xfrm>
        </p:spPr>
        <p:txBody>
          <a:bodyPr>
            <a:normAutofit fontScale="92500" lnSpcReduction="20000"/>
          </a:bodyPr>
          <a:lstStyle/>
          <a:p>
            <a:pPr>
              <a:buNone/>
            </a:pPr>
            <a:r>
              <a:rPr lang="en-US" sz="3900" b="1" dirty="0" smtClean="0">
                <a:solidFill>
                  <a:srgbClr val="FF0000"/>
                </a:solidFill>
              </a:rPr>
              <a:t>Need and importance of staffing:</a:t>
            </a:r>
            <a:endParaRPr lang="en-US" sz="3900" dirty="0" smtClean="0">
              <a:solidFill>
                <a:srgbClr val="FF0000"/>
              </a:solidFill>
            </a:endParaRPr>
          </a:p>
          <a:p>
            <a:pPr algn="just">
              <a:buNone/>
            </a:pPr>
            <a:r>
              <a:rPr lang="en-US" b="1" dirty="0" smtClean="0"/>
              <a:t>1. </a:t>
            </a:r>
            <a:r>
              <a:rPr lang="en-US" sz="3500" b="1" dirty="0" smtClean="0"/>
              <a:t>Life and action:</a:t>
            </a:r>
            <a:r>
              <a:rPr lang="en-US" sz="3500" dirty="0" smtClean="0"/>
              <a:t> It is the staffing function which injects life and action into the organization and makes its functioning possible.</a:t>
            </a:r>
          </a:p>
          <a:p>
            <a:pPr algn="just">
              <a:buNone/>
            </a:pPr>
            <a:r>
              <a:rPr lang="en-US" sz="3500" b="1" dirty="0" smtClean="0"/>
              <a:t>2. Strength and capacity:</a:t>
            </a:r>
            <a:r>
              <a:rPr lang="en-US" sz="3500" dirty="0" smtClean="0"/>
              <a:t> An organization is strong to the extent that its members are strong in their abilities, skills and efforts to do things and to get things done.</a:t>
            </a:r>
          </a:p>
          <a:p>
            <a:pPr algn="just">
              <a:buNone/>
            </a:pPr>
            <a:r>
              <a:rPr lang="en-US" sz="3500" b="1" dirty="0" smtClean="0"/>
              <a:t>3. Sound organization:</a:t>
            </a:r>
            <a:r>
              <a:rPr lang="en-US" sz="3500" dirty="0" smtClean="0"/>
              <a:t> The staffing function taken care of the need for building a sound organization.</a:t>
            </a:r>
          </a:p>
          <a:p>
            <a:pPr algn="just">
              <a:buNone/>
            </a:pPr>
            <a:r>
              <a:rPr lang="en-US" sz="3500" b="1" dirty="0" smtClean="0"/>
              <a:t>4. Advanced technology:</a:t>
            </a:r>
            <a:r>
              <a:rPr lang="en-US" sz="3500" dirty="0" smtClean="0"/>
              <a:t> In order to make use of the latest technology, the appointment of right type of persons is necessary. The personnel can be fitted into new jobs properly only if the management performs its staffing function satisfactorily. </a:t>
            </a:r>
          </a:p>
          <a:p>
            <a:endParaRPr lang="en-US" sz="3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fontScale="92500" lnSpcReduction="10000"/>
          </a:bodyPr>
          <a:lstStyle/>
          <a:p>
            <a:pPr algn="just">
              <a:buNone/>
            </a:pPr>
            <a:r>
              <a:rPr lang="en-US" b="1" dirty="0" smtClean="0"/>
              <a:t>5. Increasing size of organization:</a:t>
            </a:r>
            <a:r>
              <a:rPr lang="en-US" dirty="0" smtClean="0"/>
              <a:t> In a large organization there are several positions. Systematic </a:t>
            </a:r>
            <a:r>
              <a:rPr lang="en-US" dirty="0" err="1" smtClean="0"/>
              <a:t>programmes</a:t>
            </a:r>
            <a:r>
              <a:rPr lang="en-US" dirty="0" smtClean="0"/>
              <a:t> for the selection training and appraisal of employee are required efficient functioning of an enterprise. This has increased the significance of staffing. </a:t>
            </a:r>
          </a:p>
          <a:p>
            <a:pPr algn="just">
              <a:buNone/>
            </a:pPr>
            <a:r>
              <a:rPr lang="en-US" b="1" dirty="0" smtClean="0"/>
              <a:t>6. Long-range need for manpower:</a:t>
            </a:r>
            <a:r>
              <a:rPr lang="en-US" dirty="0" smtClean="0"/>
              <a:t> In order to execute the long-term plans, management must determine the manpower requirement well in advance. The need for staffing is increasing due to shortage of good managerial talent and high rate of </a:t>
            </a:r>
            <a:r>
              <a:rPr lang="en-US" dirty="0" err="1" smtClean="0"/>
              <a:t>labour</a:t>
            </a:r>
            <a:r>
              <a:rPr lang="en-US" dirty="0" smtClean="0"/>
              <a:t> turnover. </a:t>
            </a:r>
          </a:p>
          <a:p>
            <a:pPr algn="just">
              <a:buNone/>
            </a:pPr>
            <a:r>
              <a:rPr lang="en-US" b="1" dirty="0" smtClean="0"/>
              <a:t>7. High wage bill: </a:t>
            </a:r>
            <a:r>
              <a:rPr lang="en-US" dirty="0" smtClean="0"/>
              <a:t>Personnel cost is a major portion of operating costs today. If right type of people are selected and trained, management can obtain optimum results from  the expenses incurred on recruitment selection and training.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477000"/>
          </a:xfrm>
        </p:spPr>
        <p:txBody>
          <a:bodyPr>
            <a:normAutofit lnSpcReduction="10000"/>
          </a:bodyPr>
          <a:lstStyle/>
          <a:p>
            <a:pPr algn="just">
              <a:buNone/>
            </a:pPr>
            <a:r>
              <a:rPr lang="en-US" b="1" dirty="0" smtClean="0"/>
              <a:t>8</a:t>
            </a:r>
            <a:r>
              <a:rPr lang="en-US" sz="3600" b="1" dirty="0" smtClean="0"/>
              <a:t>. Human relations movement:</a:t>
            </a:r>
            <a:r>
              <a:rPr lang="en-US" sz="3600" dirty="0" smtClean="0"/>
              <a:t> By staffing function, the management can show the significance it attaches to the manpower working in the enterprise.</a:t>
            </a:r>
          </a:p>
          <a:p>
            <a:pPr algn="just">
              <a:buNone/>
            </a:pPr>
            <a:r>
              <a:rPr lang="en-US" sz="3600" b="1" dirty="0" smtClean="0"/>
              <a:t>9. Optimum utilization of human resources:</a:t>
            </a:r>
            <a:r>
              <a:rPr lang="en-US" sz="3600" dirty="0" smtClean="0"/>
              <a:t> Staffing facilitates optimum utilization of human resources and minimization of cost of manpower.</a:t>
            </a:r>
          </a:p>
          <a:p>
            <a:pPr algn="just">
              <a:buNone/>
            </a:pPr>
            <a:r>
              <a:rPr lang="en-US" sz="3600" b="1" dirty="0" smtClean="0"/>
              <a:t>10. Job satisfaction:</a:t>
            </a:r>
            <a:r>
              <a:rPr lang="en-US" sz="3600" dirty="0" smtClean="0"/>
              <a:t> Staffing improves job satisfaction and morale of employees through objective assessment and fair Compensation for their contributions.</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553200"/>
          </a:xfrm>
        </p:spPr>
        <p:txBody>
          <a:bodyPr>
            <a:normAutofit fontScale="92500" lnSpcReduction="10000"/>
          </a:bodyPr>
          <a:lstStyle/>
          <a:p>
            <a:pPr algn="just">
              <a:buNone/>
            </a:pPr>
            <a:r>
              <a:rPr lang="en-US" sz="3900" b="1" dirty="0" smtClean="0">
                <a:solidFill>
                  <a:srgbClr val="FF0000"/>
                </a:solidFill>
                <a:latin typeface="Times New Roman" pitchFamily="18" charset="0"/>
                <a:cs typeface="Times New Roman" pitchFamily="18" charset="0"/>
              </a:rPr>
              <a:t>The staffing process:</a:t>
            </a:r>
            <a:r>
              <a:rPr lang="en-US" sz="3900" dirty="0" smtClean="0">
                <a:solidFill>
                  <a:srgbClr val="FF0000"/>
                </a:solidFill>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Staffing viewed as a process consisting of certain well recognized activities. These activities include</a:t>
            </a:r>
          </a:p>
          <a:p>
            <a:pPr algn="just">
              <a:buNone/>
            </a:pPr>
            <a:r>
              <a:rPr lang="en-US" dirty="0" smtClean="0">
                <a:latin typeface="Times New Roman" pitchFamily="18" charset="0"/>
                <a:cs typeface="Times New Roman" pitchFamily="18" charset="0"/>
              </a:rPr>
              <a:t>a. Manpower Planning</a:t>
            </a:r>
          </a:p>
          <a:p>
            <a:pPr algn="just">
              <a:buNone/>
            </a:pPr>
            <a:r>
              <a:rPr lang="en-US" dirty="0" smtClean="0">
                <a:latin typeface="Times New Roman" pitchFamily="18" charset="0"/>
                <a:cs typeface="Times New Roman" pitchFamily="18" charset="0"/>
              </a:rPr>
              <a:t>b. Recruitment</a:t>
            </a:r>
          </a:p>
          <a:p>
            <a:pPr algn="just">
              <a:buNone/>
            </a:pPr>
            <a:r>
              <a:rPr lang="en-US" dirty="0" smtClean="0">
                <a:latin typeface="Times New Roman" pitchFamily="18" charset="0"/>
                <a:cs typeface="Times New Roman" pitchFamily="18" charset="0"/>
              </a:rPr>
              <a:t>c. Selection</a:t>
            </a:r>
          </a:p>
          <a:p>
            <a:pPr algn="just">
              <a:buNone/>
            </a:pPr>
            <a:r>
              <a:rPr lang="en-US" dirty="0" smtClean="0">
                <a:latin typeface="Times New Roman" pitchFamily="18" charset="0"/>
                <a:cs typeface="Times New Roman" pitchFamily="18" charset="0"/>
              </a:rPr>
              <a:t>d. Placement and Orientation</a:t>
            </a:r>
          </a:p>
          <a:p>
            <a:pPr algn="just">
              <a:buNone/>
            </a:pPr>
            <a:r>
              <a:rPr lang="en-US" dirty="0" smtClean="0">
                <a:latin typeface="Times New Roman" pitchFamily="18" charset="0"/>
                <a:cs typeface="Times New Roman" pitchFamily="18" charset="0"/>
              </a:rPr>
              <a:t>e. Training and Development</a:t>
            </a:r>
          </a:p>
          <a:p>
            <a:pPr algn="just">
              <a:buNone/>
            </a:pPr>
            <a:r>
              <a:rPr lang="en-US" dirty="0" smtClean="0">
                <a:latin typeface="Times New Roman" pitchFamily="18" charset="0"/>
                <a:cs typeface="Times New Roman" pitchFamily="18" charset="0"/>
              </a:rPr>
              <a:t>f. Performance appraisal, Transfers, Demotion and Separations.</a:t>
            </a:r>
          </a:p>
          <a:p>
            <a:pPr algn="just">
              <a:buNone/>
            </a:pPr>
            <a:r>
              <a:rPr lang="en-US" dirty="0" smtClean="0">
                <a:latin typeface="Times New Roman" pitchFamily="18" charset="0"/>
                <a:cs typeface="Times New Roman" pitchFamily="18" charset="0"/>
              </a:rPr>
              <a:t>When all these elements are arranged sequentially, they may be regarded as the steps or phases of the staffing process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858000"/>
          </a:xfrm>
        </p:spPr>
        <p:txBody>
          <a:bodyPr>
            <a:normAutofit fontScale="85000" lnSpcReduction="20000"/>
          </a:bodyPr>
          <a:lstStyle/>
          <a:p>
            <a:pPr>
              <a:buNone/>
            </a:pPr>
            <a:r>
              <a:rPr lang="en-US" sz="4200" b="1" dirty="0" smtClean="0">
                <a:solidFill>
                  <a:srgbClr val="FF0000"/>
                </a:solidFill>
                <a:latin typeface="Times New Roman" pitchFamily="18" charset="0"/>
                <a:cs typeface="Times New Roman" pitchFamily="18" charset="0"/>
              </a:rPr>
              <a:t>RECRUITMENT:</a:t>
            </a:r>
          </a:p>
          <a:p>
            <a:pPr algn="just">
              <a:buNone/>
            </a:pPr>
            <a:r>
              <a:rPr lang="en-US" sz="3800" dirty="0" smtClean="0">
                <a:latin typeface="Times New Roman" pitchFamily="18" charset="0"/>
                <a:cs typeface="Times New Roman" pitchFamily="18" charset="0"/>
              </a:rPr>
              <a:t>Recruitment is the process concerned with identifying the sources from where the personnel can be employed and encouraging them to apply for jobs in the organization.</a:t>
            </a:r>
          </a:p>
          <a:p>
            <a:pPr algn="just">
              <a:buNone/>
            </a:pPr>
            <a:r>
              <a:rPr lang="en-US" sz="3800" dirty="0" smtClean="0">
                <a:latin typeface="Times New Roman" pitchFamily="18" charset="0"/>
                <a:cs typeface="Times New Roman" pitchFamily="18" charset="0"/>
              </a:rPr>
              <a:t>The purpose of recruitment is to get as many potentially suitable applicants as possible in order to have wide choice for the organization.</a:t>
            </a:r>
          </a:p>
          <a:p>
            <a:pPr algn="just">
              <a:buNone/>
            </a:pPr>
            <a:r>
              <a:rPr lang="en-US" sz="3800" b="1" dirty="0" smtClean="0">
                <a:solidFill>
                  <a:srgbClr val="C00000"/>
                </a:solidFill>
                <a:latin typeface="Times New Roman" pitchFamily="18" charset="0"/>
                <a:cs typeface="Times New Roman" pitchFamily="18" charset="0"/>
              </a:rPr>
              <a:t>Sources of Recruitment: </a:t>
            </a:r>
            <a:r>
              <a:rPr lang="en-US" sz="3800" dirty="0" smtClean="0">
                <a:latin typeface="Times New Roman" pitchFamily="18" charset="0"/>
                <a:cs typeface="Times New Roman" pitchFamily="18" charset="0"/>
              </a:rPr>
              <a:t>There are two sources of recruitment </a:t>
            </a:r>
          </a:p>
          <a:p>
            <a:pPr algn="just">
              <a:buNone/>
            </a:pPr>
            <a:r>
              <a:rPr lang="en-US" sz="3800" dirty="0" smtClean="0">
                <a:latin typeface="Times New Roman" pitchFamily="18" charset="0"/>
                <a:cs typeface="Times New Roman" pitchFamily="18" charset="0"/>
              </a:rPr>
              <a:t>1. Internal      2. External</a:t>
            </a:r>
          </a:p>
          <a:p>
            <a:pPr algn="just">
              <a:buNone/>
            </a:pPr>
            <a:r>
              <a:rPr lang="en-US" sz="3800" dirty="0" smtClean="0">
                <a:latin typeface="Times New Roman" pitchFamily="18" charset="0"/>
                <a:cs typeface="Times New Roman" pitchFamily="18" charset="0"/>
              </a:rPr>
              <a:t>Internal sources: Internal sources of recruitment consist of personnel already working in the organization. Mot organization fill job vacancies through promotions and transfer of existing staff.</a:t>
            </a:r>
          </a:p>
          <a:p>
            <a:pPr>
              <a:buNone/>
            </a:pP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4392</Words>
  <Application>Microsoft Office PowerPoint</Application>
  <PresentationFormat>On-screen Show (4:3)</PresentationFormat>
  <Paragraphs>189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gunakar</dc:creator>
  <cp:lastModifiedBy>User</cp:lastModifiedBy>
  <cp:revision>83</cp:revision>
  <dcterms:created xsi:type="dcterms:W3CDTF">2018-08-04T05:19:39Z</dcterms:created>
  <dcterms:modified xsi:type="dcterms:W3CDTF">2024-04-19T04:54:45Z</dcterms:modified>
</cp:coreProperties>
</file>